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2" Type="http://schemas.openxmlformats.org/officeDocument/2006/relationships/image" Target="../media/image381.png"/><Relationship Id="rId1" Type="http://schemas.openxmlformats.org/officeDocument/2006/relationships/image" Target="../media/image371.png"/><Relationship Id="rId4" Type="http://schemas.openxmlformats.org/officeDocument/2006/relationships/image" Target="../media/image40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2A0259-0E22-4C06-91A1-C688855D922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6E687D-557F-4FB9-A56E-9C21DA78D32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независимости СМИ</a:t>
          </a:r>
          <a:endParaRPr lang="ru-RU" sz="24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26BD43-58CC-49F2-A238-D8BFCD711475}" type="parTrans" cxnId="{31226E6A-6FB7-4FCD-9F46-368A651B85AE}">
      <dgm:prSet/>
      <dgm:spPr/>
      <dgm:t>
        <a:bodyPr/>
        <a:lstStyle/>
        <a:p>
          <a:endParaRPr lang="ru-RU"/>
        </a:p>
      </dgm:t>
    </dgm:pt>
    <dgm:pt modelId="{95446DCA-1691-4BDD-9F97-FC4ED645C8CF}" type="sibTrans" cxnId="{31226E6A-6FB7-4FCD-9F46-368A651B85AE}">
      <dgm:prSet/>
      <dgm:spPr/>
      <dgm:t>
        <a:bodyPr/>
        <a:lstStyle/>
        <a:p>
          <a:endParaRPr lang="ru-RU"/>
        </a:p>
      </dgm:t>
    </dgm:pt>
    <dgm:pt modelId="{8A888848-6BF4-4309-BF81-C90337F1A6B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деятельности государственных и муниципальных служащих институтами гражданского общества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4DAFC1-1A77-4758-813F-13165431048B}" type="parTrans" cxnId="{6A47D8DA-C0F3-4012-9716-D91071923087}">
      <dgm:prSet/>
      <dgm:spPr/>
      <dgm:t>
        <a:bodyPr/>
        <a:lstStyle/>
        <a:p>
          <a:endParaRPr lang="ru-RU"/>
        </a:p>
      </dgm:t>
    </dgm:pt>
    <dgm:pt modelId="{7834BEEA-B6B7-4928-B160-EF95069B0C61}" type="sibTrans" cxnId="{6A47D8DA-C0F3-4012-9716-D91071923087}">
      <dgm:prSet/>
      <dgm:spPr/>
      <dgm:t>
        <a:bodyPr/>
        <a:lstStyle/>
        <a:p>
          <a:endParaRPr lang="ru-RU"/>
        </a:p>
      </dgm:t>
    </dgm:pt>
    <dgm:pt modelId="{B86372BC-8762-462A-8616-746B01197E96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антикоррупционной экспертизы нормативно-правовых актов и их проектов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B5C222-42C8-4B42-96EF-A6C4E474642A}" type="parTrans" cxnId="{9701A8BC-A61E-4273-AB15-4F39195877C7}">
      <dgm:prSet/>
      <dgm:spPr/>
      <dgm:t>
        <a:bodyPr/>
        <a:lstStyle/>
        <a:p>
          <a:endParaRPr lang="ru-RU"/>
        </a:p>
      </dgm:t>
    </dgm:pt>
    <dgm:pt modelId="{246A84EB-A31A-42BD-A585-4714E9C63887}" type="sibTrans" cxnId="{9701A8BC-A61E-4273-AB15-4F39195877C7}">
      <dgm:prSet/>
      <dgm:spPr/>
      <dgm:t>
        <a:bodyPr/>
        <a:lstStyle/>
        <a:p>
          <a:endParaRPr lang="ru-RU"/>
        </a:p>
      </dgm:t>
    </dgm:pt>
    <dgm:pt modelId="{DD43F79B-2C06-445A-99A1-1AC045772AF3}">
      <dgm:prSet phldrT="[Текст]"/>
      <dgm:spPr/>
      <dgm:t>
        <a:bodyPr/>
        <a:lstStyle/>
        <a:p>
          <a:endParaRPr lang="ru-RU" dirty="0"/>
        </a:p>
      </dgm:t>
    </dgm:pt>
    <dgm:pt modelId="{4D6B5C36-31C0-4A0C-B3A8-9CE1411DF145}" type="parTrans" cxnId="{81F0E7BD-495F-4890-8EB5-E4687ED5E844}">
      <dgm:prSet/>
      <dgm:spPr/>
      <dgm:t>
        <a:bodyPr/>
        <a:lstStyle/>
        <a:p>
          <a:endParaRPr lang="ru-RU"/>
        </a:p>
      </dgm:t>
    </dgm:pt>
    <dgm:pt modelId="{98730C49-682D-4880-9F69-AAD3AFAD7CE4}" type="sibTrans" cxnId="{81F0E7BD-495F-4890-8EB5-E4687ED5E844}">
      <dgm:prSet/>
      <dgm:spPr/>
      <dgm:t>
        <a:bodyPr/>
        <a:lstStyle/>
        <a:p>
          <a:endParaRPr lang="ru-RU"/>
        </a:p>
      </dgm:t>
    </dgm:pt>
    <dgm:pt modelId="{7528A5C3-348E-4044-880B-0B0676782129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материальных стимулов в зависимости от объема и результатов работы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7A114A-CE85-4651-BF01-42895AD0A1D0}" type="parTrans" cxnId="{2A7A68FF-1EFA-4CF8-8E8B-348707A7E135}">
      <dgm:prSet/>
      <dgm:spPr/>
      <dgm:t>
        <a:bodyPr/>
        <a:lstStyle/>
        <a:p>
          <a:endParaRPr lang="ru-RU"/>
        </a:p>
      </dgm:t>
    </dgm:pt>
    <dgm:pt modelId="{3D48B034-8733-4F45-838C-71880C4591E6}" type="sibTrans" cxnId="{2A7A68FF-1EFA-4CF8-8E8B-348707A7E135}">
      <dgm:prSet/>
      <dgm:spPr/>
      <dgm:t>
        <a:bodyPr/>
        <a:lstStyle/>
        <a:p>
          <a:endParaRPr lang="ru-RU"/>
        </a:p>
      </dgm:t>
    </dgm:pt>
    <dgm:pt modelId="{299AB74F-7DB6-4167-B1DB-8D8CC3AB096D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внедрение стандартов государственных услуг и регламентов исполнения государственных функций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D42531-2F61-4C6D-A2DB-6BFB70657005}" type="parTrans" cxnId="{833CAC94-3D11-44FD-9B79-72E9BA6CFE3E}">
      <dgm:prSet/>
      <dgm:spPr/>
      <dgm:t>
        <a:bodyPr/>
        <a:lstStyle/>
        <a:p>
          <a:endParaRPr lang="ru-RU"/>
        </a:p>
      </dgm:t>
    </dgm:pt>
    <dgm:pt modelId="{7EFEFE9C-08C3-4C16-961A-90F00697C20E}" type="sibTrans" cxnId="{833CAC94-3D11-44FD-9B79-72E9BA6CFE3E}">
      <dgm:prSet/>
      <dgm:spPr/>
      <dgm:t>
        <a:bodyPr/>
        <a:lstStyle/>
        <a:p>
          <a:endParaRPr lang="ru-RU"/>
        </a:p>
      </dgm:t>
    </dgm:pt>
    <dgm:pt modelId="{6E18293B-E11E-4094-B074-F06A70F365F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Выработка  системы взаимодействия институтов гражданского общества и  СМИ с государственными органами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B63958-2A11-4B3F-AA05-D906BDB88A94}" type="parTrans" cxnId="{CA35E2D6-D159-4DF3-B3E2-3429D7403E15}">
      <dgm:prSet/>
      <dgm:spPr/>
      <dgm:t>
        <a:bodyPr/>
        <a:lstStyle/>
        <a:p>
          <a:endParaRPr lang="ru-RU"/>
        </a:p>
      </dgm:t>
    </dgm:pt>
    <dgm:pt modelId="{F2BE20F3-1549-4819-8904-EC57482B865E}" type="sibTrans" cxnId="{CA35E2D6-D159-4DF3-B3E2-3429D7403E15}">
      <dgm:prSet/>
      <dgm:spPr/>
      <dgm:t>
        <a:bodyPr/>
        <a:lstStyle/>
        <a:p>
          <a:endParaRPr lang="ru-RU"/>
        </a:p>
      </dgm:t>
    </dgm:pt>
    <dgm:pt modelId="{8D2F6AD4-5DCA-4503-9755-B1FA1E234420}">
      <dgm:prSet phldrT="[Текст]"/>
      <dgm:spPr/>
      <dgm:t>
        <a:bodyPr/>
        <a:lstStyle/>
        <a:p>
          <a:endParaRPr lang="ru-RU" dirty="0"/>
        </a:p>
      </dgm:t>
    </dgm:pt>
    <dgm:pt modelId="{F501D7F9-12B1-41AC-A02C-F04D7A2DAFF6}" type="parTrans" cxnId="{C5AAD3DD-74BC-4999-B776-51495D100649}">
      <dgm:prSet/>
      <dgm:spPr/>
      <dgm:t>
        <a:bodyPr/>
        <a:lstStyle/>
        <a:p>
          <a:endParaRPr lang="ru-RU"/>
        </a:p>
      </dgm:t>
    </dgm:pt>
    <dgm:pt modelId="{4A1F2223-830D-418E-8A0A-D7CB78E708BC}" type="sibTrans" cxnId="{C5AAD3DD-74BC-4999-B776-51495D100649}">
      <dgm:prSet/>
      <dgm:spPr/>
      <dgm:t>
        <a:bodyPr/>
        <a:lstStyle/>
        <a:p>
          <a:endParaRPr lang="ru-RU"/>
        </a:p>
      </dgm:t>
    </dgm:pt>
    <dgm:pt modelId="{1EE62CC3-9C26-4509-A925-4E7259114EC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ответственности за непринятие мер по устранению причин коррупции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96FDC0-A936-4CB2-B0CD-D7085990BE20}" type="sibTrans" cxnId="{3C5D527C-7EA9-482E-B41C-1FEC6954E3C5}">
      <dgm:prSet/>
      <dgm:spPr/>
      <dgm:t>
        <a:bodyPr/>
        <a:lstStyle/>
        <a:p>
          <a:endParaRPr lang="ru-RU"/>
        </a:p>
      </dgm:t>
    </dgm:pt>
    <dgm:pt modelId="{B5CD6797-76F6-4857-B0B3-17EA42FA56D5}" type="parTrans" cxnId="{3C5D527C-7EA9-482E-B41C-1FEC6954E3C5}">
      <dgm:prSet/>
      <dgm:spPr/>
      <dgm:t>
        <a:bodyPr/>
        <a:lstStyle/>
        <a:p>
          <a:endParaRPr lang="ru-RU"/>
        </a:p>
      </dgm:t>
    </dgm:pt>
    <dgm:pt modelId="{83A754D5-AA31-47B1-8F06-70F8D5FD97E4}" type="pres">
      <dgm:prSet presAssocID="{782A0259-0E22-4C06-91A1-C688855D922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76A03BC-F0C8-471B-898C-57D0403BECEC}" type="pres">
      <dgm:prSet presAssocID="{782A0259-0E22-4C06-91A1-C688855D9228}" presName="Name1" presStyleCnt="0"/>
      <dgm:spPr/>
    </dgm:pt>
    <dgm:pt modelId="{CDFCA1A2-5301-492F-A945-E4E885418944}" type="pres">
      <dgm:prSet presAssocID="{782A0259-0E22-4C06-91A1-C688855D9228}" presName="cycle" presStyleCnt="0"/>
      <dgm:spPr/>
    </dgm:pt>
    <dgm:pt modelId="{D1089037-2DBA-4775-9236-F1B6150A5876}" type="pres">
      <dgm:prSet presAssocID="{782A0259-0E22-4C06-91A1-C688855D9228}" presName="srcNode" presStyleLbl="node1" presStyleIdx="0" presStyleCnt="7"/>
      <dgm:spPr/>
    </dgm:pt>
    <dgm:pt modelId="{52E54AAD-D386-44D0-A264-5F5AB4B51D9C}" type="pres">
      <dgm:prSet presAssocID="{782A0259-0E22-4C06-91A1-C688855D9228}" presName="conn" presStyleLbl="parChTrans1D2" presStyleIdx="0" presStyleCnt="1"/>
      <dgm:spPr/>
      <dgm:t>
        <a:bodyPr/>
        <a:lstStyle/>
        <a:p>
          <a:endParaRPr lang="ru-RU"/>
        </a:p>
      </dgm:t>
    </dgm:pt>
    <dgm:pt modelId="{30EAF411-CD83-41F7-B99D-FBC587FFE60A}" type="pres">
      <dgm:prSet presAssocID="{782A0259-0E22-4C06-91A1-C688855D9228}" presName="extraNode" presStyleLbl="node1" presStyleIdx="0" presStyleCnt="7"/>
      <dgm:spPr/>
    </dgm:pt>
    <dgm:pt modelId="{CA1753B2-96E0-4109-8937-B0F052756F47}" type="pres">
      <dgm:prSet presAssocID="{782A0259-0E22-4C06-91A1-C688855D9228}" presName="dstNode" presStyleLbl="node1" presStyleIdx="0" presStyleCnt="7"/>
      <dgm:spPr/>
    </dgm:pt>
    <dgm:pt modelId="{0F811C93-CB4E-45B0-B065-57FE5F674194}" type="pres">
      <dgm:prSet presAssocID="{9F6E687D-557F-4FB9-A56E-9C21DA78D32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2520D-CCA0-428D-8B73-24D0CFA7E8BB}" type="pres">
      <dgm:prSet presAssocID="{9F6E687D-557F-4FB9-A56E-9C21DA78D32F}" presName="accent_1" presStyleCnt="0"/>
      <dgm:spPr/>
    </dgm:pt>
    <dgm:pt modelId="{4CE29D35-3076-4135-882D-A7ABB8238BB1}" type="pres">
      <dgm:prSet presAssocID="{9F6E687D-557F-4FB9-A56E-9C21DA78D32F}" presName="accentRepeatNode" presStyleLbl="solidFgAcc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8F0AB21-E29C-4A8E-90CD-B9D029DEFF02}" type="pres">
      <dgm:prSet presAssocID="{8A888848-6BF4-4309-BF81-C90337F1A6B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3B3B9-8CDC-441F-95EF-635828281F33}" type="pres">
      <dgm:prSet presAssocID="{8A888848-6BF4-4309-BF81-C90337F1A6BF}" presName="accent_2" presStyleCnt="0"/>
      <dgm:spPr/>
    </dgm:pt>
    <dgm:pt modelId="{84BC0A54-43C4-46EA-B01B-9CA73E0EB85D}" type="pres">
      <dgm:prSet presAssocID="{8A888848-6BF4-4309-BF81-C90337F1A6BF}" presName="accentRepeatNode" presStyleLbl="solidFgAcc1" presStyleIdx="1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81B0049-AE26-4C76-B3F6-DB3406629D81}" type="pres">
      <dgm:prSet presAssocID="{B86372BC-8762-462A-8616-746B01197E96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78FF6-B05F-4AB7-B8B8-8589999391C9}" type="pres">
      <dgm:prSet presAssocID="{B86372BC-8762-462A-8616-746B01197E96}" presName="accent_3" presStyleCnt="0"/>
      <dgm:spPr/>
    </dgm:pt>
    <dgm:pt modelId="{0A8FEE49-33E2-41E2-BA8C-B7A5452F2129}" type="pres">
      <dgm:prSet presAssocID="{B86372BC-8762-462A-8616-746B01197E96}" presName="accentRepeatNode" presStyleLbl="solidFgAcc1" presStyleIdx="2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EB36499-5D57-4743-82CE-D00908B95E98}" type="pres">
      <dgm:prSet presAssocID="{7528A5C3-348E-4044-880B-0B067678212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D511C-FADA-400A-9432-79034AFC5A54}" type="pres">
      <dgm:prSet presAssocID="{7528A5C3-348E-4044-880B-0B0676782129}" presName="accent_4" presStyleCnt="0"/>
      <dgm:spPr/>
    </dgm:pt>
    <dgm:pt modelId="{740900E6-65AC-4432-8C23-AA955CBF8D28}" type="pres">
      <dgm:prSet presAssocID="{7528A5C3-348E-4044-880B-0B0676782129}" presName="accentRepeatNode" presStyleLbl="solidFgAcc1" presStyleIdx="3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5B20BDB-6161-4CD0-9A1C-783A0B8650D6}" type="pres">
      <dgm:prSet presAssocID="{1EE62CC3-9C26-4509-A925-4E7259114EC3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D38EC-1B0E-4C0B-BF76-2FAC31808A75}" type="pres">
      <dgm:prSet presAssocID="{1EE62CC3-9C26-4509-A925-4E7259114EC3}" presName="accent_5" presStyleCnt="0"/>
      <dgm:spPr/>
    </dgm:pt>
    <dgm:pt modelId="{2CA07FC9-D232-4C22-8610-44EA0941FC3C}" type="pres">
      <dgm:prSet presAssocID="{1EE62CC3-9C26-4509-A925-4E7259114EC3}" presName="accentRepeatNode" presStyleLbl="solidFgAcc1" presStyleIdx="4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2761F3-354D-410D-91A3-743F379843D2}" type="pres">
      <dgm:prSet presAssocID="{299AB74F-7DB6-4167-B1DB-8D8CC3AB096D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0A4AE-7F36-44FB-ABE5-137A8CB7C435}" type="pres">
      <dgm:prSet presAssocID="{299AB74F-7DB6-4167-B1DB-8D8CC3AB096D}" presName="accent_6" presStyleCnt="0"/>
      <dgm:spPr/>
    </dgm:pt>
    <dgm:pt modelId="{46072405-1745-4194-A3DD-0CA6C5EDA3F1}" type="pres">
      <dgm:prSet presAssocID="{299AB74F-7DB6-4167-B1DB-8D8CC3AB096D}" presName="accentRepeatNode" presStyleLbl="solidFgAcc1" presStyleIdx="5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A93983A-F605-466C-8DF5-2B2628B9EFC4}" type="pres">
      <dgm:prSet presAssocID="{6E18293B-E11E-4094-B074-F06A70F365F1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FD222-367E-46C7-A1C9-705E0B25A21F}" type="pres">
      <dgm:prSet presAssocID="{6E18293B-E11E-4094-B074-F06A70F365F1}" presName="accent_7" presStyleCnt="0"/>
      <dgm:spPr/>
    </dgm:pt>
    <dgm:pt modelId="{6D218164-0B34-4A8D-9C74-7051439C7E84}" type="pres">
      <dgm:prSet presAssocID="{6E18293B-E11E-4094-B074-F06A70F365F1}" presName="accentRepeatNode" presStyleLbl="solidFgAcc1" presStyleIdx="6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70E4D748-00F1-428C-BE17-99A5404DFDDA}" type="presOf" srcId="{B86372BC-8762-462A-8616-746B01197E96}" destId="{E81B0049-AE26-4C76-B3F6-DB3406629D81}" srcOrd="0" destOrd="0" presId="urn:microsoft.com/office/officeart/2008/layout/VerticalCurvedList"/>
    <dgm:cxn modelId="{EDAEE653-B825-481E-8655-2A6B6EDE5E34}" type="presOf" srcId="{782A0259-0E22-4C06-91A1-C688855D9228}" destId="{83A754D5-AA31-47B1-8F06-70F8D5FD97E4}" srcOrd="0" destOrd="0" presId="urn:microsoft.com/office/officeart/2008/layout/VerticalCurvedList"/>
    <dgm:cxn modelId="{833CAC94-3D11-44FD-9B79-72E9BA6CFE3E}" srcId="{782A0259-0E22-4C06-91A1-C688855D9228}" destId="{299AB74F-7DB6-4167-B1DB-8D8CC3AB096D}" srcOrd="5" destOrd="0" parTransId="{B1D42531-2F61-4C6D-A2DB-6BFB70657005}" sibTransId="{7EFEFE9C-08C3-4C16-961A-90F00697C20E}"/>
    <dgm:cxn modelId="{73CAC684-C97C-4777-8098-04C4F9F17DA2}" type="presOf" srcId="{95446DCA-1691-4BDD-9F97-FC4ED645C8CF}" destId="{52E54AAD-D386-44D0-A264-5F5AB4B51D9C}" srcOrd="0" destOrd="0" presId="urn:microsoft.com/office/officeart/2008/layout/VerticalCurvedList"/>
    <dgm:cxn modelId="{38293378-6E02-41E0-B18F-C16BE1DD89FD}" type="presOf" srcId="{8A888848-6BF4-4309-BF81-C90337F1A6BF}" destId="{18F0AB21-E29C-4A8E-90CD-B9D029DEFF02}" srcOrd="0" destOrd="0" presId="urn:microsoft.com/office/officeart/2008/layout/VerticalCurvedList"/>
    <dgm:cxn modelId="{3C5D527C-7EA9-482E-B41C-1FEC6954E3C5}" srcId="{782A0259-0E22-4C06-91A1-C688855D9228}" destId="{1EE62CC3-9C26-4509-A925-4E7259114EC3}" srcOrd="4" destOrd="0" parTransId="{B5CD6797-76F6-4857-B0B3-17EA42FA56D5}" sibTransId="{3796FDC0-A936-4CB2-B0CD-D7085990BE20}"/>
    <dgm:cxn modelId="{C5AAD3DD-74BC-4999-B776-51495D100649}" srcId="{782A0259-0E22-4C06-91A1-C688855D9228}" destId="{8D2F6AD4-5DCA-4503-9755-B1FA1E234420}" srcOrd="7" destOrd="0" parTransId="{F501D7F9-12B1-41AC-A02C-F04D7A2DAFF6}" sibTransId="{4A1F2223-830D-418E-8A0A-D7CB78E708BC}"/>
    <dgm:cxn modelId="{CA35E2D6-D159-4DF3-B3E2-3429D7403E15}" srcId="{782A0259-0E22-4C06-91A1-C688855D9228}" destId="{6E18293B-E11E-4094-B074-F06A70F365F1}" srcOrd="6" destOrd="0" parTransId="{86B63958-2A11-4B3F-AA05-D906BDB88A94}" sibTransId="{F2BE20F3-1549-4819-8904-EC57482B865E}"/>
    <dgm:cxn modelId="{31226E6A-6FB7-4FCD-9F46-368A651B85AE}" srcId="{782A0259-0E22-4C06-91A1-C688855D9228}" destId="{9F6E687D-557F-4FB9-A56E-9C21DA78D32F}" srcOrd="0" destOrd="0" parTransId="{BA26BD43-58CC-49F2-A238-D8BFCD711475}" sibTransId="{95446DCA-1691-4BDD-9F97-FC4ED645C8CF}"/>
    <dgm:cxn modelId="{2A7A68FF-1EFA-4CF8-8E8B-348707A7E135}" srcId="{782A0259-0E22-4C06-91A1-C688855D9228}" destId="{7528A5C3-348E-4044-880B-0B0676782129}" srcOrd="3" destOrd="0" parTransId="{EA7A114A-CE85-4651-BF01-42895AD0A1D0}" sibTransId="{3D48B034-8733-4F45-838C-71880C4591E6}"/>
    <dgm:cxn modelId="{6A47D8DA-C0F3-4012-9716-D91071923087}" srcId="{782A0259-0E22-4C06-91A1-C688855D9228}" destId="{8A888848-6BF4-4309-BF81-C90337F1A6BF}" srcOrd="1" destOrd="0" parTransId="{144DAFC1-1A77-4758-813F-13165431048B}" sibTransId="{7834BEEA-B6B7-4928-B160-EF95069B0C61}"/>
    <dgm:cxn modelId="{B8008681-BE22-4B5A-9601-C89208C163A5}" type="presOf" srcId="{7528A5C3-348E-4044-880B-0B0676782129}" destId="{0EB36499-5D57-4743-82CE-D00908B95E98}" srcOrd="0" destOrd="0" presId="urn:microsoft.com/office/officeart/2008/layout/VerticalCurvedList"/>
    <dgm:cxn modelId="{81F0E7BD-495F-4890-8EB5-E4687ED5E844}" srcId="{782A0259-0E22-4C06-91A1-C688855D9228}" destId="{DD43F79B-2C06-445A-99A1-1AC045772AF3}" srcOrd="8" destOrd="0" parTransId="{4D6B5C36-31C0-4A0C-B3A8-9CE1411DF145}" sibTransId="{98730C49-682D-4880-9F69-AAD3AFAD7CE4}"/>
    <dgm:cxn modelId="{DF66AC79-A2E2-451F-90E9-9E2F4AF14746}" type="presOf" srcId="{6E18293B-E11E-4094-B074-F06A70F365F1}" destId="{BA93983A-F605-466C-8DF5-2B2628B9EFC4}" srcOrd="0" destOrd="0" presId="urn:microsoft.com/office/officeart/2008/layout/VerticalCurvedList"/>
    <dgm:cxn modelId="{48108011-D981-4D2B-83D2-7F0A2F0C68FD}" type="presOf" srcId="{1EE62CC3-9C26-4509-A925-4E7259114EC3}" destId="{45B20BDB-6161-4CD0-9A1C-783A0B8650D6}" srcOrd="0" destOrd="0" presId="urn:microsoft.com/office/officeart/2008/layout/VerticalCurvedList"/>
    <dgm:cxn modelId="{24F0F5EC-B467-4837-AEB5-5F4C4B2213DE}" type="presOf" srcId="{299AB74F-7DB6-4167-B1DB-8D8CC3AB096D}" destId="{E52761F3-354D-410D-91A3-743F379843D2}" srcOrd="0" destOrd="0" presId="urn:microsoft.com/office/officeart/2008/layout/VerticalCurvedList"/>
    <dgm:cxn modelId="{9701A8BC-A61E-4273-AB15-4F39195877C7}" srcId="{782A0259-0E22-4C06-91A1-C688855D9228}" destId="{B86372BC-8762-462A-8616-746B01197E96}" srcOrd="2" destOrd="0" parTransId="{53B5C222-42C8-4B42-96EF-A6C4E474642A}" sibTransId="{246A84EB-A31A-42BD-A585-4714E9C63887}"/>
    <dgm:cxn modelId="{B83B8574-25C7-42BA-9576-10F9848BBB46}" type="presOf" srcId="{9F6E687D-557F-4FB9-A56E-9C21DA78D32F}" destId="{0F811C93-CB4E-45B0-B065-57FE5F674194}" srcOrd="0" destOrd="0" presId="urn:microsoft.com/office/officeart/2008/layout/VerticalCurvedList"/>
    <dgm:cxn modelId="{96C8BB06-B252-4E37-ACCC-89B421B4A9DF}" type="presParOf" srcId="{83A754D5-AA31-47B1-8F06-70F8D5FD97E4}" destId="{576A03BC-F0C8-471B-898C-57D0403BECEC}" srcOrd="0" destOrd="0" presId="urn:microsoft.com/office/officeart/2008/layout/VerticalCurvedList"/>
    <dgm:cxn modelId="{078381EB-FB91-4F31-B887-5A5C3EF7F3F4}" type="presParOf" srcId="{576A03BC-F0C8-471B-898C-57D0403BECEC}" destId="{CDFCA1A2-5301-492F-A945-E4E885418944}" srcOrd="0" destOrd="0" presId="urn:microsoft.com/office/officeart/2008/layout/VerticalCurvedList"/>
    <dgm:cxn modelId="{3E55DA9F-527B-4A77-82C9-86EE05D25268}" type="presParOf" srcId="{CDFCA1A2-5301-492F-A945-E4E885418944}" destId="{D1089037-2DBA-4775-9236-F1B6150A5876}" srcOrd="0" destOrd="0" presId="urn:microsoft.com/office/officeart/2008/layout/VerticalCurvedList"/>
    <dgm:cxn modelId="{092E4B8B-4C7A-4082-AFF5-8966A7E25171}" type="presParOf" srcId="{CDFCA1A2-5301-492F-A945-E4E885418944}" destId="{52E54AAD-D386-44D0-A264-5F5AB4B51D9C}" srcOrd="1" destOrd="0" presId="urn:microsoft.com/office/officeart/2008/layout/VerticalCurvedList"/>
    <dgm:cxn modelId="{85883949-8B17-442D-82C9-3D8BDBBE5DB0}" type="presParOf" srcId="{CDFCA1A2-5301-492F-A945-E4E885418944}" destId="{30EAF411-CD83-41F7-B99D-FBC587FFE60A}" srcOrd="2" destOrd="0" presId="urn:microsoft.com/office/officeart/2008/layout/VerticalCurvedList"/>
    <dgm:cxn modelId="{2020A281-3CA0-4834-958A-DA189F5D8893}" type="presParOf" srcId="{CDFCA1A2-5301-492F-A945-E4E885418944}" destId="{CA1753B2-96E0-4109-8937-B0F052756F47}" srcOrd="3" destOrd="0" presId="urn:microsoft.com/office/officeart/2008/layout/VerticalCurvedList"/>
    <dgm:cxn modelId="{E77BB737-FC59-41B5-A6A7-2B94B9F6D1BF}" type="presParOf" srcId="{576A03BC-F0C8-471B-898C-57D0403BECEC}" destId="{0F811C93-CB4E-45B0-B065-57FE5F674194}" srcOrd="1" destOrd="0" presId="urn:microsoft.com/office/officeart/2008/layout/VerticalCurvedList"/>
    <dgm:cxn modelId="{7FFC2632-FA96-4E4D-A020-95F2A88E64AE}" type="presParOf" srcId="{576A03BC-F0C8-471B-898C-57D0403BECEC}" destId="{70B2520D-CCA0-428D-8B73-24D0CFA7E8BB}" srcOrd="2" destOrd="0" presId="urn:microsoft.com/office/officeart/2008/layout/VerticalCurvedList"/>
    <dgm:cxn modelId="{13E098B0-BAE0-4D94-AA74-155F7C36EC1A}" type="presParOf" srcId="{70B2520D-CCA0-428D-8B73-24D0CFA7E8BB}" destId="{4CE29D35-3076-4135-882D-A7ABB8238BB1}" srcOrd="0" destOrd="0" presId="urn:microsoft.com/office/officeart/2008/layout/VerticalCurvedList"/>
    <dgm:cxn modelId="{B805DEEC-9CBE-488B-9E08-9ACBDE970CB6}" type="presParOf" srcId="{576A03BC-F0C8-471B-898C-57D0403BECEC}" destId="{18F0AB21-E29C-4A8E-90CD-B9D029DEFF02}" srcOrd="3" destOrd="0" presId="urn:microsoft.com/office/officeart/2008/layout/VerticalCurvedList"/>
    <dgm:cxn modelId="{DC4860A4-2C7E-4D48-BC76-089D0ACD0A0A}" type="presParOf" srcId="{576A03BC-F0C8-471B-898C-57D0403BECEC}" destId="{1C23B3B9-8CDC-441F-95EF-635828281F33}" srcOrd="4" destOrd="0" presId="urn:microsoft.com/office/officeart/2008/layout/VerticalCurvedList"/>
    <dgm:cxn modelId="{7B439BE1-7B60-41B3-83C9-4C14319F66B2}" type="presParOf" srcId="{1C23B3B9-8CDC-441F-95EF-635828281F33}" destId="{84BC0A54-43C4-46EA-B01B-9CA73E0EB85D}" srcOrd="0" destOrd="0" presId="urn:microsoft.com/office/officeart/2008/layout/VerticalCurvedList"/>
    <dgm:cxn modelId="{29F4F112-16E2-4E0E-A538-324D79FB651D}" type="presParOf" srcId="{576A03BC-F0C8-471B-898C-57D0403BECEC}" destId="{E81B0049-AE26-4C76-B3F6-DB3406629D81}" srcOrd="5" destOrd="0" presId="urn:microsoft.com/office/officeart/2008/layout/VerticalCurvedList"/>
    <dgm:cxn modelId="{22DF0A5F-9C05-4B86-BC4A-21D8C319C723}" type="presParOf" srcId="{576A03BC-F0C8-471B-898C-57D0403BECEC}" destId="{7A378FF6-B05F-4AB7-B8B8-8589999391C9}" srcOrd="6" destOrd="0" presId="urn:microsoft.com/office/officeart/2008/layout/VerticalCurvedList"/>
    <dgm:cxn modelId="{C448D313-5700-4316-BB62-5477039D5B10}" type="presParOf" srcId="{7A378FF6-B05F-4AB7-B8B8-8589999391C9}" destId="{0A8FEE49-33E2-41E2-BA8C-B7A5452F2129}" srcOrd="0" destOrd="0" presId="urn:microsoft.com/office/officeart/2008/layout/VerticalCurvedList"/>
    <dgm:cxn modelId="{17D2F7B2-7AFF-44E4-A10E-E63EFB128B04}" type="presParOf" srcId="{576A03BC-F0C8-471B-898C-57D0403BECEC}" destId="{0EB36499-5D57-4743-82CE-D00908B95E98}" srcOrd="7" destOrd="0" presId="urn:microsoft.com/office/officeart/2008/layout/VerticalCurvedList"/>
    <dgm:cxn modelId="{EE6E03CF-5774-4F50-9716-6907F285E45A}" type="presParOf" srcId="{576A03BC-F0C8-471B-898C-57D0403BECEC}" destId="{D78D511C-FADA-400A-9432-79034AFC5A54}" srcOrd="8" destOrd="0" presId="urn:microsoft.com/office/officeart/2008/layout/VerticalCurvedList"/>
    <dgm:cxn modelId="{D13F6605-A832-4CE0-8E8E-FB73B963A8F9}" type="presParOf" srcId="{D78D511C-FADA-400A-9432-79034AFC5A54}" destId="{740900E6-65AC-4432-8C23-AA955CBF8D28}" srcOrd="0" destOrd="0" presId="urn:microsoft.com/office/officeart/2008/layout/VerticalCurvedList"/>
    <dgm:cxn modelId="{38837580-47A0-4EBF-97F1-B365476D9B39}" type="presParOf" srcId="{576A03BC-F0C8-471B-898C-57D0403BECEC}" destId="{45B20BDB-6161-4CD0-9A1C-783A0B8650D6}" srcOrd="9" destOrd="0" presId="urn:microsoft.com/office/officeart/2008/layout/VerticalCurvedList"/>
    <dgm:cxn modelId="{7A5E4D65-8C41-4BF6-AEB5-7538375882BC}" type="presParOf" srcId="{576A03BC-F0C8-471B-898C-57D0403BECEC}" destId="{40ED38EC-1B0E-4C0B-BF76-2FAC31808A75}" srcOrd="10" destOrd="0" presId="urn:microsoft.com/office/officeart/2008/layout/VerticalCurvedList"/>
    <dgm:cxn modelId="{35C082DC-FF97-4B6A-A785-5B209E4947BE}" type="presParOf" srcId="{40ED38EC-1B0E-4C0B-BF76-2FAC31808A75}" destId="{2CA07FC9-D232-4C22-8610-44EA0941FC3C}" srcOrd="0" destOrd="0" presId="urn:microsoft.com/office/officeart/2008/layout/VerticalCurvedList"/>
    <dgm:cxn modelId="{D3A31B92-B136-498F-B003-3F6AE5CB72D6}" type="presParOf" srcId="{576A03BC-F0C8-471B-898C-57D0403BECEC}" destId="{E52761F3-354D-410D-91A3-743F379843D2}" srcOrd="11" destOrd="0" presId="urn:microsoft.com/office/officeart/2008/layout/VerticalCurvedList"/>
    <dgm:cxn modelId="{410EDCFB-FD92-447D-AC70-353D64DF6516}" type="presParOf" srcId="{576A03BC-F0C8-471B-898C-57D0403BECEC}" destId="{4EF0A4AE-7F36-44FB-ABE5-137A8CB7C435}" srcOrd="12" destOrd="0" presId="urn:microsoft.com/office/officeart/2008/layout/VerticalCurvedList"/>
    <dgm:cxn modelId="{261F215F-D419-47AF-AC7D-03EEA49DBA1C}" type="presParOf" srcId="{4EF0A4AE-7F36-44FB-ABE5-137A8CB7C435}" destId="{46072405-1745-4194-A3DD-0CA6C5EDA3F1}" srcOrd="0" destOrd="0" presId="urn:microsoft.com/office/officeart/2008/layout/VerticalCurvedList"/>
    <dgm:cxn modelId="{77BDC2E5-9A8C-4837-A958-B07331CB86F3}" type="presParOf" srcId="{576A03BC-F0C8-471B-898C-57D0403BECEC}" destId="{BA93983A-F605-466C-8DF5-2B2628B9EFC4}" srcOrd="13" destOrd="0" presId="urn:microsoft.com/office/officeart/2008/layout/VerticalCurvedList"/>
    <dgm:cxn modelId="{CF830840-490E-4B84-AF2D-0BA66F6F3A2E}" type="presParOf" srcId="{576A03BC-F0C8-471B-898C-57D0403BECEC}" destId="{BC9FD222-367E-46C7-A1C9-705E0B25A21F}" srcOrd="14" destOrd="0" presId="urn:microsoft.com/office/officeart/2008/layout/VerticalCurvedList"/>
    <dgm:cxn modelId="{865536F4-AAD9-4E5D-8780-D39537B60BEC}" type="presParOf" srcId="{BC9FD222-367E-46C7-A1C9-705E0B25A21F}" destId="{6D218164-0B34-4A8D-9C74-7051439C7E8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F42E3A-B1F3-4037-8010-F5F138947FA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907E42-90ED-41D0-9196-73F70B63F023}">
      <dgm:prSet phldrT="[Текст]" custT="1"/>
      <dgm:spPr/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Материалы проверок достоверности представляемых в установленном порядке сведений о себе и членах своей семьи, а также сведений о своих доходах, имуществе и обязательствах имущественного характера, а также о доходах, об имуществе и обязательствах имущественного характера членов своей семьи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656702-61C7-4CBD-9581-5450988B78E5}" type="parTrans" cxnId="{FE69C4C2-3CE0-4695-9E87-B8D19DE18D9A}">
      <dgm:prSet/>
      <dgm:spPr/>
      <dgm:t>
        <a:bodyPr/>
        <a:lstStyle/>
        <a:p>
          <a:endParaRPr lang="ru-RU"/>
        </a:p>
      </dgm:t>
    </dgm:pt>
    <dgm:pt modelId="{E01CC0FA-6713-4EBF-8AEF-4E6817F38B29}" type="sibTrans" cxnId="{FE69C4C2-3CE0-4695-9E87-B8D19DE18D9A}">
      <dgm:prSet/>
      <dgm:spPr/>
      <dgm:t>
        <a:bodyPr/>
        <a:lstStyle/>
        <a:p>
          <a:endParaRPr lang="ru-RU"/>
        </a:p>
      </dgm:t>
    </dgm:pt>
    <dgm:pt modelId="{B8466DD7-05CC-4037-BFB1-67AF949F8D50}">
      <dgm:prSet phldrT="[Текст]" custT="1"/>
      <dgm:spPr/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служебных проверок соблюдения государственным служащим установленных законодательством ограничений и не нарушения запретов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5DB2FC-A13C-4C33-8042-A36D106FB9ED}" type="parTrans" cxnId="{7B162C72-332C-4A98-AAA6-E1F7834E92D2}">
      <dgm:prSet/>
      <dgm:spPr/>
      <dgm:t>
        <a:bodyPr/>
        <a:lstStyle/>
        <a:p>
          <a:endParaRPr lang="ru-RU"/>
        </a:p>
      </dgm:t>
    </dgm:pt>
    <dgm:pt modelId="{6518E00C-6E13-4170-BAEF-9738B4A6D0DF}" type="sibTrans" cxnId="{7B162C72-332C-4A98-AAA6-E1F7834E92D2}">
      <dgm:prSet/>
      <dgm:spPr/>
      <dgm:t>
        <a:bodyPr/>
        <a:lstStyle/>
        <a:p>
          <a:endParaRPr lang="ru-RU"/>
        </a:p>
      </dgm:t>
    </dgm:pt>
    <dgm:pt modelId="{03526871-313B-4BE9-8D98-02406BA813FE}">
      <dgm:prSet phldrT="[Текст]" custT="1"/>
      <dgm:spPr/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Материалы публикаций в средствах массовой информации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7870C2-6E4C-4234-A3CE-3C7763DD74C8}" type="parTrans" cxnId="{947D3395-ABA1-4789-B930-B7CED15AC41D}">
      <dgm:prSet/>
      <dgm:spPr/>
      <dgm:t>
        <a:bodyPr/>
        <a:lstStyle/>
        <a:p>
          <a:endParaRPr lang="ru-RU"/>
        </a:p>
      </dgm:t>
    </dgm:pt>
    <dgm:pt modelId="{6ABF1540-1C36-4C6F-8968-380C6A49D949}" type="sibTrans" cxnId="{947D3395-ABA1-4789-B930-B7CED15AC41D}">
      <dgm:prSet/>
      <dgm:spPr/>
      <dgm:t>
        <a:bodyPr/>
        <a:lstStyle/>
        <a:p>
          <a:endParaRPr lang="ru-RU"/>
        </a:p>
      </dgm:t>
    </dgm:pt>
    <dgm:pt modelId="{D10EFD5A-F789-4934-AB9D-D857305E6DE7}">
      <dgm:prSet phldrT="[Текст]" custT="1"/>
      <dgm:spPr/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Информация, полученная от организаций или граждан, считающих себя пострадавшими от неправомерных действий государственного служащего, связанных с конфликтом интересов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CCC793-7679-4EA4-9584-D02FB51666D8}" type="parTrans" cxnId="{116F51C0-6D0F-4281-8DAD-A00B25944E00}">
      <dgm:prSet/>
      <dgm:spPr/>
      <dgm:t>
        <a:bodyPr/>
        <a:lstStyle/>
        <a:p>
          <a:endParaRPr lang="ru-RU"/>
        </a:p>
      </dgm:t>
    </dgm:pt>
    <dgm:pt modelId="{43F71BA8-677F-4DC7-8741-B0E58F540233}" type="sibTrans" cxnId="{116F51C0-6D0F-4281-8DAD-A00B25944E00}">
      <dgm:prSet/>
      <dgm:spPr/>
      <dgm:t>
        <a:bodyPr/>
        <a:lstStyle/>
        <a:p>
          <a:endParaRPr lang="ru-RU"/>
        </a:p>
      </dgm:t>
    </dgm:pt>
    <dgm:pt modelId="{063EDD30-6A07-413A-A452-02D828F86C23}" type="pres">
      <dgm:prSet presAssocID="{F3F42E3A-B1F3-4037-8010-F5F138947F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80AD72-D459-4DC6-AA3D-7D0F19F46492}" type="pres">
      <dgm:prSet presAssocID="{45907E42-90ED-41D0-9196-73F70B63F023}" presName="composite" presStyleCnt="0"/>
      <dgm:spPr/>
    </dgm:pt>
    <dgm:pt modelId="{EB46C935-ED6C-4F57-9E98-3A8B93BCF161}" type="pres">
      <dgm:prSet presAssocID="{45907E42-90ED-41D0-9196-73F70B63F023}" presName="rect1" presStyleLbl="trAlignAcc1" presStyleIdx="0" presStyleCnt="4" custScaleY="127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50029-BE21-4FD5-9ED4-EFCB0F263B42}" type="pres">
      <dgm:prSet presAssocID="{45907E42-90ED-41D0-9196-73F70B63F023}" presName="rect2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DB7CC0B-E6A9-4071-B275-714A0D8305C7}" type="pres">
      <dgm:prSet presAssocID="{E01CC0FA-6713-4EBF-8AEF-4E6817F38B29}" presName="sibTrans" presStyleCnt="0"/>
      <dgm:spPr/>
    </dgm:pt>
    <dgm:pt modelId="{1FD51123-C2BB-4084-A0AD-DC2C35CD3FE6}" type="pres">
      <dgm:prSet presAssocID="{B8466DD7-05CC-4037-BFB1-67AF949F8D50}" presName="composite" presStyleCnt="0"/>
      <dgm:spPr/>
    </dgm:pt>
    <dgm:pt modelId="{C7CCFBB0-7F14-40EC-9698-AF238FA65FB7}" type="pres">
      <dgm:prSet presAssocID="{B8466DD7-05CC-4037-BFB1-67AF949F8D50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40F7D-E0F8-455A-ACA8-14B523663EEC}" type="pres">
      <dgm:prSet presAssocID="{B8466DD7-05CC-4037-BFB1-67AF949F8D50}" presName="rect2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5F2E1D8-7BB6-4403-BECF-6B4F0880C796}" type="pres">
      <dgm:prSet presAssocID="{6518E00C-6E13-4170-BAEF-9738B4A6D0DF}" presName="sibTrans" presStyleCnt="0"/>
      <dgm:spPr/>
    </dgm:pt>
    <dgm:pt modelId="{598126F3-2AB9-4695-BA92-CD436ADC3B90}" type="pres">
      <dgm:prSet presAssocID="{03526871-313B-4BE9-8D98-02406BA813FE}" presName="composite" presStyleCnt="0"/>
      <dgm:spPr/>
    </dgm:pt>
    <dgm:pt modelId="{3419B129-D3BC-45B3-8F16-8E010085125B}" type="pres">
      <dgm:prSet presAssocID="{03526871-313B-4BE9-8D98-02406BA813FE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D7C51-6F73-4593-B18B-42D6E2702FA5}" type="pres">
      <dgm:prSet presAssocID="{03526871-313B-4BE9-8D98-02406BA813FE}" presName="rect2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8F61765-FE7C-4456-BC3B-D8917041696D}" type="pres">
      <dgm:prSet presAssocID="{6ABF1540-1C36-4C6F-8968-380C6A49D949}" presName="sibTrans" presStyleCnt="0"/>
      <dgm:spPr/>
    </dgm:pt>
    <dgm:pt modelId="{762FEDD8-BE06-40DF-963F-EB236F62D418}" type="pres">
      <dgm:prSet presAssocID="{D10EFD5A-F789-4934-AB9D-D857305E6DE7}" presName="composite" presStyleCnt="0"/>
      <dgm:spPr/>
    </dgm:pt>
    <dgm:pt modelId="{D58001E3-9418-4682-A553-5C78DF98F271}" type="pres">
      <dgm:prSet presAssocID="{D10EFD5A-F789-4934-AB9D-D857305E6DE7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8A195-6B9B-46DF-85BC-0DA018D19533}" type="pres">
      <dgm:prSet presAssocID="{D10EFD5A-F789-4934-AB9D-D857305E6DE7}" presName="rect2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7B162C72-332C-4A98-AAA6-E1F7834E92D2}" srcId="{F3F42E3A-B1F3-4037-8010-F5F138947FA0}" destId="{B8466DD7-05CC-4037-BFB1-67AF949F8D50}" srcOrd="1" destOrd="0" parTransId="{725DB2FC-A13C-4C33-8042-A36D106FB9ED}" sibTransId="{6518E00C-6E13-4170-BAEF-9738B4A6D0DF}"/>
    <dgm:cxn modelId="{C6A9EDD4-9668-4FA1-B10C-871FE7EE9BBA}" type="presOf" srcId="{B8466DD7-05CC-4037-BFB1-67AF949F8D50}" destId="{C7CCFBB0-7F14-40EC-9698-AF238FA65FB7}" srcOrd="0" destOrd="0" presId="urn:microsoft.com/office/officeart/2008/layout/PictureStrips"/>
    <dgm:cxn modelId="{AC1D7F1C-F6AF-47F4-AC3D-BA90E5806D1C}" type="presOf" srcId="{F3F42E3A-B1F3-4037-8010-F5F138947FA0}" destId="{063EDD30-6A07-413A-A452-02D828F86C23}" srcOrd="0" destOrd="0" presId="urn:microsoft.com/office/officeart/2008/layout/PictureStrips"/>
    <dgm:cxn modelId="{94367543-278F-46A5-A9E6-8FE13AB940DB}" type="presOf" srcId="{45907E42-90ED-41D0-9196-73F70B63F023}" destId="{EB46C935-ED6C-4F57-9E98-3A8B93BCF161}" srcOrd="0" destOrd="0" presId="urn:microsoft.com/office/officeart/2008/layout/PictureStrips"/>
    <dgm:cxn modelId="{947D3395-ABA1-4789-B930-B7CED15AC41D}" srcId="{F3F42E3A-B1F3-4037-8010-F5F138947FA0}" destId="{03526871-313B-4BE9-8D98-02406BA813FE}" srcOrd="2" destOrd="0" parTransId="{BF7870C2-6E4C-4234-A3CE-3C7763DD74C8}" sibTransId="{6ABF1540-1C36-4C6F-8968-380C6A49D949}"/>
    <dgm:cxn modelId="{8C7ADB04-F997-47C5-86F5-0E320E0DF4C7}" type="presOf" srcId="{03526871-313B-4BE9-8D98-02406BA813FE}" destId="{3419B129-D3BC-45B3-8F16-8E010085125B}" srcOrd="0" destOrd="0" presId="urn:microsoft.com/office/officeart/2008/layout/PictureStrips"/>
    <dgm:cxn modelId="{FE69C4C2-3CE0-4695-9E87-B8D19DE18D9A}" srcId="{F3F42E3A-B1F3-4037-8010-F5F138947FA0}" destId="{45907E42-90ED-41D0-9196-73F70B63F023}" srcOrd="0" destOrd="0" parTransId="{C8656702-61C7-4CBD-9581-5450988B78E5}" sibTransId="{E01CC0FA-6713-4EBF-8AEF-4E6817F38B29}"/>
    <dgm:cxn modelId="{116F51C0-6D0F-4281-8DAD-A00B25944E00}" srcId="{F3F42E3A-B1F3-4037-8010-F5F138947FA0}" destId="{D10EFD5A-F789-4934-AB9D-D857305E6DE7}" srcOrd="3" destOrd="0" parTransId="{92CCC793-7679-4EA4-9584-D02FB51666D8}" sibTransId="{43F71BA8-677F-4DC7-8741-B0E58F540233}"/>
    <dgm:cxn modelId="{E506BE40-5556-456C-985A-C6C76295F14C}" type="presOf" srcId="{D10EFD5A-F789-4934-AB9D-D857305E6DE7}" destId="{D58001E3-9418-4682-A553-5C78DF98F271}" srcOrd="0" destOrd="0" presId="urn:microsoft.com/office/officeart/2008/layout/PictureStrips"/>
    <dgm:cxn modelId="{3EEBD8C9-2D4A-4B90-B736-D75C2B7421F5}" type="presParOf" srcId="{063EDD30-6A07-413A-A452-02D828F86C23}" destId="{3980AD72-D459-4DC6-AA3D-7D0F19F46492}" srcOrd="0" destOrd="0" presId="urn:microsoft.com/office/officeart/2008/layout/PictureStrips"/>
    <dgm:cxn modelId="{F88C764A-DE13-489C-98FB-6506045EB102}" type="presParOf" srcId="{3980AD72-D459-4DC6-AA3D-7D0F19F46492}" destId="{EB46C935-ED6C-4F57-9E98-3A8B93BCF161}" srcOrd="0" destOrd="0" presId="urn:microsoft.com/office/officeart/2008/layout/PictureStrips"/>
    <dgm:cxn modelId="{5665BFDE-7F71-45BD-8C47-028B038BE722}" type="presParOf" srcId="{3980AD72-D459-4DC6-AA3D-7D0F19F46492}" destId="{BD850029-BE21-4FD5-9ED4-EFCB0F263B42}" srcOrd="1" destOrd="0" presId="urn:microsoft.com/office/officeart/2008/layout/PictureStrips"/>
    <dgm:cxn modelId="{B51D61A8-2051-4A72-9707-01E1EF0F55FB}" type="presParOf" srcId="{063EDD30-6A07-413A-A452-02D828F86C23}" destId="{6DB7CC0B-E6A9-4071-B275-714A0D8305C7}" srcOrd="1" destOrd="0" presId="urn:microsoft.com/office/officeart/2008/layout/PictureStrips"/>
    <dgm:cxn modelId="{B6352125-0762-42AD-8C1D-8BF5D872C7BB}" type="presParOf" srcId="{063EDD30-6A07-413A-A452-02D828F86C23}" destId="{1FD51123-C2BB-4084-A0AD-DC2C35CD3FE6}" srcOrd="2" destOrd="0" presId="urn:microsoft.com/office/officeart/2008/layout/PictureStrips"/>
    <dgm:cxn modelId="{6B6993CA-AC62-4C9E-91F1-7700EFF87E7C}" type="presParOf" srcId="{1FD51123-C2BB-4084-A0AD-DC2C35CD3FE6}" destId="{C7CCFBB0-7F14-40EC-9698-AF238FA65FB7}" srcOrd="0" destOrd="0" presId="urn:microsoft.com/office/officeart/2008/layout/PictureStrips"/>
    <dgm:cxn modelId="{C40ED0CF-93DE-4A60-9A28-C9F02CC07043}" type="presParOf" srcId="{1FD51123-C2BB-4084-A0AD-DC2C35CD3FE6}" destId="{CDC40F7D-E0F8-455A-ACA8-14B523663EEC}" srcOrd="1" destOrd="0" presId="urn:microsoft.com/office/officeart/2008/layout/PictureStrips"/>
    <dgm:cxn modelId="{FEA94C2F-18F9-457D-9122-CDC425CA428A}" type="presParOf" srcId="{063EDD30-6A07-413A-A452-02D828F86C23}" destId="{F5F2E1D8-7BB6-4403-BECF-6B4F0880C796}" srcOrd="3" destOrd="0" presId="urn:microsoft.com/office/officeart/2008/layout/PictureStrips"/>
    <dgm:cxn modelId="{214467A9-D226-43DB-A3A0-4AED629C7F87}" type="presParOf" srcId="{063EDD30-6A07-413A-A452-02D828F86C23}" destId="{598126F3-2AB9-4695-BA92-CD436ADC3B90}" srcOrd="4" destOrd="0" presId="urn:microsoft.com/office/officeart/2008/layout/PictureStrips"/>
    <dgm:cxn modelId="{7D27A770-A644-4978-8257-BD91CE51E0CC}" type="presParOf" srcId="{598126F3-2AB9-4695-BA92-CD436ADC3B90}" destId="{3419B129-D3BC-45B3-8F16-8E010085125B}" srcOrd="0" destOrd="0" presId="urn:microsoft.com/office/officeart/2008/layout/PictureStrips"/>
    <dgm:cxn modelId="{9CC9876B-EB01-466A-BEEB-BD51B61C8D74}" type="presParOf" srcId="{598126F3-2AB9-4695-BA92-CD436ADC3B90}" destId="{BAED7C51-6F73-4593-B18B-42D6E2702FA5}" srcOrd="1" destOrd="0" presId="urn:microsoft.com/office/officeart/2008/layout/PictureStrips"/>
    <dgm:cxn modelId="{139E3396-745B-40C4-A1D6-84DB8BC262AD}" type="presParOf" srcId="{063EDD30-6A07-413A-A452-02D828F86C23}" destId="{38F61765-FE7C-4456-BC3B-D8917041696D}" srcOrd="5" destOrd="0" presId="urn:microsoft.com/office/officeart/2008/layout/PictureStrips"/>
    <dgm:cxn modelId="{3DD3FF78-32B3-4175-9336-51F814CCFA58}" type="presParOf" srcId="{063EDD30-6A07-413A-A452-02D828F86C23}" destId="{762FEDD8-BE06-40DF-963F-EB236F62D418}" srcOrd="6" destOrd="0" presId="urn:microsoft.com/office/officeart/2008/layout/PictureStrips"/>
    <dgm:cxn modelId="{C9FF2A4C-F3D9-49C4-A5D5-1390AE78C038}" type="presParOf" srcId="{762FEDD8-BE06-40DF-963F-EB236F62D418}" destId="{D58001E3-9418-4682-A553-5C78DF98F271}" srcOrd="0" destOrd="0" presId="urn:microsoft.com/office/officeart/2008/layout/PictureStrips"/>
    <dgm:cxn modelId="{95EFB761-B09E-4601-86E1-4E20A42E075D}" type="presParOf" srcId="{762FEDD8-BE06-40DF-963F-EB236F62D418}" destId="{C3B8A195-6B9B-46DF-85BC-0DA018D1953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54AAD-D386-44D0-A264-5F5AB4B51D9C}">
      <dsp:nvSpPr>
        <dsp:cNvPr id="0" name=""/>
        <dsp:cNvSpPr/>
      </dsp:nvSpPr>
      <dsp:spPr>
        <a:xfrm>
          <a:off x="-5911351" y="-905204"/>
          <a:ext cx="7041832" cy="7041832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11C93-CB4E-45B0-B065-57FE5F674194}">
      <dsp:nvSpPr>
        <dsp:cNvPr id="0" name=""/>
        <dsp:cNvSpPr/>
      </dsp:nvSpPr>
      <dsp:spPr>
        <a:xfrm>
          <a:off x="366984" y="237820"/>
          <a:ext cx="9469176" cy="475431"/>
        </a:xfrm>
        <a:prstGeom prst="rect">
          <a:avLst/>
        </a:prstGeom>
        <a:gradFill rotWithShape="1">
          <a:gsLst>
            <a:gs pos="0">
              <a:schemeClr val="accent3">
                <a:tint val="94000"/>
                <a:satMod val="105000"/>
                <a:lumMod val="102000"/>
              </a:schemeClr>
            </a:gs>
            <a:gs pos="100000">
              <a:schemeClr val="accent3"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7737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независимости СМИ</a:t>
          </a:r>
          <a:endParaRPr lang="ru-RU" sz="24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984" y="237820"/>
        <a:ext cx="9469176" cy="475431"/>
      </dsp:txXfrm>
    </dsp:sp>
    <dsp:sp modelId="{4CE29D35-3076-4135-882D-A7ABB8238BB1}">
      <dsp:nvSpPr>
        <dsp:cNvPr id="0" name=""/>
        <dsp:cNvSpPr/>
      </dsp:nvSpPr>
      <dsp:spPr>
        <a:xfrm>
          <a:off x="69839" y="178391"/>
          <a:ext cx="594289" cy="5942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0AB21-E29C-4A8E-90CD-B9D029DEFF02}">
      <dsp:nvSpPr>
        <dsp:cNvPr id="0" name=""/>
        <dsp:cNvSpPr/>
      </dsp:nvSpPr>
      <dsp:spPr>
        <a:xfrm>
          <a:off x="797530" y="951386"/>
          <a:ext cx="9038630" cy="475431"/>
        </a:xfrm>
        <a:prstGeom prst="rect">
          <a:avLst/>
        </a:prstGeom>
        <a:gradFill rotWithShape="1">
          <a:gsLst>
            <a:gs pos="0">
              <a:schemeClr val="accent3">
                <a:tint val="94000"/>
                <a:satMod val="105000"/>
                <a:lumMod val="102000"/>
              </a:schemeClr>
            </a:gs>
            <a:gs pos="100000">
              <a:schemeClr val="accent3"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7737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деятельности государственных и муниципальных служащих институтами гражданского общества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7530" y="951386"/>
        <a:ext cx="9038630" cy="475431"/>
      </dsp:txXfrm>
    </dsp:sp>
    <dsp:sp modelId="{84BC0A54-43C4-46EA-B01B-9CA73E0EB85D}">
      <dsp:nvSpPr>
        <dsp:cNvPr id="0" name=""/>
        <dsp:cNvSpPr/>
      </dsp:nvSpPr>
      <dsp:spPr>
        <a:xfrm>
          <a:off x="500385" y="891957"/>
          <a:ext cx="594289" cy="5942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B0049-AE26-4C76-B3F6-DB3406629D81}">
      <dsp:nvSpPr>
        <dsp:cNvPr id="0" name=""/>
        <dsp:cNvSpPr/>
      </dsp:nvSpPr>
      <dsp:spPr>
        <a:xfrm>
          <a:off x="1033467" y="1664429"/>
          <a:ext cx="8802692" cy="475431"/>
        </a:xfrm>
        <a:prstGeom prst="rect">
          <a:avLst/>
        </a:prstGeom>
        <a:gradFill rotWithShape="1">
          <a:gsLst>
            <a:gs pos="0">
              <a:schemeClr val="accent3">
                <a:tint val="94000"/>
                <a:satMod val="105000"/>
                <a:lumMod val="102000"/>
              </a:schemeClr>
            </a:gs>
            <a:gs pos="100000">
              <a:schemeClr val="accent3"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7737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антикоррупционной экспертизы нормативно-правовых актов и их проектов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3467" y="1664429"/>
        <a:ext cx="8802692" cy="475431"/>
      </dsp:txXfrm>
    </dsp:sp>
    <dsp:sp modelId="{0A8FEE49-33E2-41E2-BA8C-B7A5452F2129}">
      <dsp:nvSpPr>
        <dsp:cNvPr id="0" name=""/>
        <dsp:cNvSpPr/>
      </dsp:nvSpPr>
      <dsp:spPr>
        <a:xfrm>
          <a:off x="736322" y="1605000"/>
          <a:ext cx="594289" cy="5942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36499-5D57-4743-82CE-D00908B95E98}">
      <dsp:nvSpPr>
        <dsp:cNvPr id="0" name=""/>
        <dsp:cNvSpPr/>
      </dsp:nvSpPr>
      <dsp:spPr>
        <a:xfrm>
          <a:off x="1108800" y="2377995"/>
          <a:ext cx="8727360" cy="475431"/>
        </a:xfrm>
        <a:prstGeom prst="rect">
          <a:avLst/>
        </a:prstGeom>
        <a:gradFill rotWithShape="1">
          <a:gsLst>
            <a:gs pos="0">
              <a:schemeClr val="accent3">
                <a:tint val="94000"/>
                <a:satMod val="105000"/>
                <a:lumMod val="102000"/>
              </a:schemeClr>
            </a:gs>
            <a:gs pos="100000">
              <a:schemeClr val="accent3"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7737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материальных стимулов в зависимости от объема и результатов работы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800" y="2377995"/>
        <a:ext cx="8727360" cy="475431"/>
      </dsp:txXfrm>
    </dsp:sp>
    <dsp:sp modelId="{740900E6-65AC-4432-8C23-AA955CBF8D28}">
      <dsp:nvSpPr>
        <dsp:cNvPr id="0" name=""/>
        <dsp:cNvSpPr/>
      </dsp:nvSpPr>
      <dsp:spPr>
        <a:xfrm>
          <a:off x="811655" y="2318566"/>
          <a:ext cx="594289" cy="5942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20BDB-6161-4CD0-9A1C-783A0B8650D6}">
      <dsp:nvSpPr>
        <dsp:cNvPr id="0" name=""/>
        <dsp:cNvSpPr/>
      </dsp:nvSpPr>
      <dsp:spPr>
        <a:xfrm>
          <a:off x="1033467" y="3091561"/>
          <a:ext cx="8802692" cy="475431"/>
        </a:xfrm>
        <a:prstGeom prst="rect">
          <a:avLst/>
        </a:prstGeom>
        <a:gradFill rotWithShape="1">
          <a:gsLst>
            <a:gs pos="0">
              <a:schemeClr val="accent3">
                <a:tint val="94000"/>
                <a:satMod val="105000"/>
                <a:lumMod val="102000"/>
              </a:schemeClr>
            </a:gs>
            <a:gs pos="100000">
              <a:schemeClr val="accent3"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7737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ответственности за непринятие мер по устранению причин коррупции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3467" y="3091561"/>
        <a:ext cx="8802692" cy="475431"/>
      </dsp:txXfrm>
    </dsp:sp>
    <dsp:sp modelId="{2CA07FC9-D232-4C22-8610-44EA0941FC3C}">
      <dsp:nvSpPr>
        <dsp:cNvPr id="0" name=""/>
        <dsp:cNvSpPr/>
      </dsp:nvSpPr>
      <dsp:spPr>
        <a:xfrm>
          <a:off x="736322" y="3032132"/>
          <a:ext cx="594289" cy="5942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761F3-354D-410D-91A3-743F379843D2}">
      <dsp:nvSpPr>
        <dsp:cNvPr id="0" name=""/>
        <dsp:cNvSpPr/>
      </dsp:nvSpPr>
      <dsp:spPr>
        <a:xfrm>
          <a:off x="797530" y="3804604"/>
          <a:ext cx="9038630" cy="475431"/>
        </a:xfrm>
        <a:prstGeom prst="rect">
          <a:avLst/>
        </a:prstGeom>
        <a:gradFill rotWithShape="1">
          <a:gsLst>
            <a:gs pos="0">
              <a:schemeClr val="accent3">
                <a:tint val="94000"/>
                <a:satMod val="105000"/>
                <a:lumMod val="102000"/>
              </a:schemeClr>
            </a:gs>
            <a:gs pos="100000">
              <a:schemeClr val="accent3"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7737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внедрение стандартов государственных услуг и регламентов исполнения государственных функций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7530" y="3804604"/>
        <a:ext cx="9038630" cy="475431"/>
      </dsp:txXfrm>
    </dsp:sp>
    <dsp:sp modelId="{46072405-1745-4194-A3DD-0CA6C5EDA3F1}">
      <dsp:nvSpPr>
        <dsp:cNvPr id="0" name=""/>
        <dsp:cNvSpPr/>
      </dsp:nvSpPr>
      <dsp:spPr>
        <a:xfrm>
          <a:off x="500385" y="3745175"/>
          <a:ext cx="594289" cy="5942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3983A-F605-466C-8DF5-2B2628B9EFC4}">
      <dsp:nvSpPr>
        <dsp:cNvPr id="0" name=""/>
        <dsp:cNvSpPr/>
      </dsp:nvSpPr>
      <dsp:spPr>
        <a:xfrm>
          <a:off x="366984" y="4518170"/>
          <a:ext cx="9469176" cy="475431"/>
        </a:xfrm>
        <a:prstGeom prst="rect">
          <a:avLst/>
        </a:prstGeom>
        <a:gradFill rotWithShape="1">
          <a:gsLst>
            <a:gs pos="0">
              <a:schemeClr val="accent3">
                <a:tint val="94000"/>
                <a:satMod val="105000"/>
                <a:lumMod val="102000"/>
              </a:schemeClr>
            </a:gs>
            <a:gs pos="100000">
              <a:schemeClr val="accent3"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7737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Выработка  системы взаимодействия институтов гражданского общества и  СМИ с государственными органами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984" y="4518170"/>
        <a:ext cx="9469176" cy="475431"/>
      </dsp:txXfrm>
    </dsp:sp>
    <dsp:sp modelId="{6D218164-0B34-4A8D-9C74-7051439C7E84}">
      <dsp:nvSpPr>
        <dsp:cNvPr id="0" name=""/>
        <dsp:cNvSpPr/>
      </dsp:nvSpPr>
      <dsp:spPr>
        <a:xfrm>
          <a:off x="69839" y="4458741"/>
          <a:ext cx="594289" cy="5942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6C935-ED6C-4F57-9E98-3A8B93BCF161}">
      <dsp:nvSpPr>
        <dsp:cNvPr id="0" name=""/>
        <dsp:cNvSpPr/>
      </dsp:nvSpPr>
      <dsp:spPr>
        <a:xfrm>
          <a:off x="206226" y="320533"/>
          <a:ext cx="4906754" cy="195432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596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Материалы проверок достоверности представляемых в установленном порядке сведений о себе и членах своей семьи, а также сведений о своих доходах, имуществе и обязательствах имущественного характера, а также о доходах, об имуществе и обязательствах имущественного характера членов своей семьи</a:t>
          </a: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6226" y="320533"/>
        <a:ext cx="4906754" cy="1954329"/>
      </dsp:txXfrm>
    </dsp:sp>
    <dsp:sp modelId="{BD850029-BE21-4FD5-9ED4-EFCB0F263B42}">
      <dsp:nvSpPr>
        <dsp:cNvPr id="0" name=""/>
        <dsp:cNvSpPr/>
      </dsp:nvSpPr>
      <dsp:spPr>
        <a:xfrm>
          <a:off x="1778" y="309532"/>
          <a:ext cx="1073352" cy="161002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CFBB0-7F14-40EC-9698-AF238FA65FB7}">
      <dsp:nvSpPr>
        <dsp:cNvPr id="0" name=""/>
        <dsp:cNvSpPr/>
      </dsp:nvSpPr>
      <dsp:spPr>
        <a:xfrm>
          <a:off x="5538315" y="636260"/>
          <a:ext cx="4906754" cy="15333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59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служебных проверок соблюдения государственным служащим установленных законодательством ограничений и не нарушения запретов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38315" y="636260"/>
        <a:ext cx="4906754" cy="1533360"/>
      </dsp:txXfrm>
    </dsp:sp>
    <dsp:sp modelId="{CDC40F7D-E0F8-455A-ACA8-14B523663EEC}">
      <dsp:nvSpPr>
        <dsp:cNvPr id="0" name=""/>
        <dsp:cNvSpPr/>
      </dsp:nvSpPr>
      <dsp:spPr>
        <a:xfrm>
          <a:off x="5333867" y="414775"/>
          <a:ext cx="1073352" cy="161002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9B129-D3BC-45B3-8F16-8E010085125B}">
      <dsp:nvSpPr>
        <dsp:cNvPr id="0" name=""/>
        <dsp:cNvSpPr/>
      </dsp:nvSpPr>
      <dsp:spPr>
        <a:xfrm>
          <a:off x="206226" y="2671833"/>
          <a:ext cx="4906754" cy="15333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59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Материалы публикаций в средствах массовой информации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6226" y="2671833"/>
        <a:ext cx="4906754" cy="1533360"/>
      </dsp:txXfrm>
    </dsp:sp>
    <dsp:sp modelId="{BAED7C51-6F73-4593-B18B-42D6E2702FA5}">
      <dsp:nvSpPr>
        <dsp:cNvPr id="0" name=""/>
        <dsp:cNvSpPr/>
      </dsp:nvSpPr>
      <dsp:spPr>
        <a:xfrm>
          <a:off x="1778" y="2450348"/>
          <a:ext cx="1073352" cy="161002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001E3-9418-4682-A553-5C78DF98F271}">
      <dsp:nvSpPr>
        <dsp:cNvPr id="0" name=""/>
        <dsp:cNvSpPr/>
      </dsp:nvSpPr>
      <dsp:spPr>
        <a:xfrm>
          <a:off x="5538315" y="2671833"/>
          <a:ext cx="4906754" cy="15333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59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Информация, полученная от организаций или граждан, считающих себя пострадавшими от неправомерных действий государственного служащего, связанных с конфликтом интересов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38315" y="2671833"/>
        <a:ext cx="4906754" cy="1533360"/>
      </dsp:txXfrm>
    </dsp:sp>
    <dsp:sp modelId="{C3B8A195-6B9B-46DF-85BC-0DA018D19533}">
      <dsp:nvSpPr>
        <dsp:cNvPr id="0" name=""/>
        <dsp:cNvSpPr/>
      </dsp:nvSpPr>
      <dsp:spPr>
        <a:xfrm>
          <a:off x="5333867" y="2450348"/>
          <a:ext cx="1073352" cy="1610028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1887317-3D43-4D37-91DC-1720B18A7931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D3E7652-B072-41C8-90A6-FD01E7143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061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7317-3D43-4D37-91DC-1720B18A7931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652-B072-41C8-90A6-FD01E7143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77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7317-3D43-4D37-91DC-1720B18A7931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652-B072-41C8-90A6-FD01E7143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5909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7317-3D43-4D37-91DC-1720B18A7931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652-B072-41C8-90A6-FD01E71437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11818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7317-3D43-4D37-91DC-1720B18A7931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652-B072-41C8-90A6-FD01E7143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6755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7317-3D43-4D37-91DC-1720B18A7931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652-B072-41C8-90A6-FD01E7143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1544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7317-3D43-4D37-91DC-1720B18A7931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652-B072-41C8-90A6-FD01E7143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0545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7317-3D43-4D37-91DC-1720B18A7931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652-B072-41C8-90A6-FD01E7143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7788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7317-3D43-4D37-91DC-1720B18A7931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652-B072-41C8-90A6-FD01E7143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9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7317-3D43-4D37-91DC-1720B18A7931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652-B072-41C8-90A6-FD01E7143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944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7317-3D43-4D37-91DC-1720B18A7931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652-B072-41C8-90A6-FD01E7143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804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7317-3D43-4D37-91DC-1720B18A7931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652-B072-41C8-90A6-FD01E7143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501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7317-3D43-4D37-91DC-1720B18A7931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652-B072-41C8-90A6-FD01E7143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48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7317-3D43-4D37-91DC-1720B18A7931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652-B072-41C8-90A6-FD01E7143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514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7317-3D43-4D37-91DC-1720B18A7931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652-B072-41C8-90A6-FD01E7143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40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7317-3D43-4D37-91DC-1720B18A7931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652-B072-41C8-90A6-FD01E7143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309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7317-3D43-4D37-91DC-1720B18A7931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652-B072-41C8-90A6-FD01E7143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583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7317-3D43-4D37-91DC-1720B18A7931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E7652-B072-41C8-90A6-FD01E7143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382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28476"/>
            <a:ext cx="12191999" cy="1622668"/>
          </a:xfrm>
        </p:spPr>
        <p:txBody>
          <a:bodyPr>
            <a:noAutofit/>
          </a:bodyPr>
          <a:lstStyle/>
          <a:p>
            <a:pPr algn="ctr"/>
            <a:r>
              <a:rPr lang="ru-RU" sz="5400" b="1" cap="none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Противодействие коррупции на государственной и муниципальной службе </a:t>
            </a: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2570" y="3966980"/>
            <a:ext cx="2891019" cy="289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антикоррупц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7370" y="2757975"/>
            <a:ext cx="73152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808" y="2777024"/>
            <a:ext cx="19050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25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7448"/>
            <a:ext cx="12192000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 подрывает принцип верховенства закона и ослабляет институциональные основы политической стабильности, социальное единство и затрудняет экономическое развитие: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0982"/>
            <a:ext cx="12192000" cy="52370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/>
              <a:t>коррупция снижает эффективность работы общества в целом (страны, мира), вынуждает неэффективно тратить деньги и другие ресурсы;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/>
              <a:t>коррупция аморальна, формирует особое коррупционное сознание и задает неверные ориентиры для общества;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/>
              <a:t>коррупция </a:t>
            </a:r>
            <a:r>
              <a:rPr lang="ru-RU" b="1" dirty="0"/>
              <a:t>— основа криминальных структур</a:t>
            </a:r>
            <a:r>
              <a:rPr lang="ru-RU" b="1" dirty="0" smtClean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/>
              <a:t>коррупция </a:t>
            </a:r>
            <a:r>
              <a:rPr lang="ru-RU" b="1" dirty="0"/>
              <a:t>делает управление на всех уровнях неэффективным, искажает властные </a:t>
            </a:r>
            <a:r>
              <a:rPr lang="ru-RU" b="1" dirty="0" smtClean="0"/>
              <a:t>отношения;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/>
              <a:t>коррупция </a:t>
            </a:r>
            <a:r>
              <a:rPr lang="ru-RU" b="1" dirty="0"/>
              <a:t>снижает авторитет власти, способствует падению доверия к власти со стороны граждан;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264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386" y="633046"/>
            <a:ext cx="10876084" cy="458958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в результате высокого уровня </a:t>
            </a:r>
            <a:r>
              <a:rPr lang="ru-RU" dirty="0" err="1"/>
              <a:t>коррупционированности</a:t>
            </a:r>
            <a:r>
              <a:rPr lang="ru-RU" dirty="0"/>
              <a:t> всех сфер общественной жизни падает авторитет страны на международной арене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главной </a:t>
            </a:r>
            <a:r>
              <a:rPr lang="ru-RU" dirty="0"/>
              <a:t>жертвой коррупции, несущей основное бремя совокупного ущерба от коррупции, становятся граждане государства;	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коррупция подстегивает перераспределение средств в пользу узких групп за счет наиболее уязвимых слоев населения; закрепляются и увеличиваются резкое имущественное неравенство.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386" y="4632397"/>
            <a:ext cx="3355625" cy="2094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3223" y="4466492"/>
            <a:ext cx="3311532" cy="2260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38967" y="4632397"/>
            <a:ext cx="3443787" cy="1975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673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28874" y="2522480"/>
            <a:ext cx="4467779" cy="18079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525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Принципы противодействия коррупции</a:t>
            </a:r>
            <a:endParaRPr lang="ru-RU" sz="3200" b="1" dirty="0">
              <a:ln w="9525">
                <a:solidFill>
                  <a:schemeClr val="bg2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7746023" y="410303"/>
            <a:ext cx="3824654" cy="1723292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публичность и открытость деятельности государственных органов и органов местного самоуправления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16200000" flipH="1">
            <a:off x="1397244" y="3201888"/>
            <a:ext cx="2314576" cy="4676772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использование политических, организационных, информационно-пропагандистских, социально-экономических, правовых, специальных и иных мер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5400000">
            <a:off x="8358445" y="3357060"/>
            <a:ext cx="1832454" cy="4592009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государства с институтами гражданского общества, международными организациями и физическими лицами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5103291" y="330817"/>
            <a:ext cx="2118947" cy="1723292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законность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 rot="16200000" flipH="1">
            <a:off x="902678" y="1889811"/>
            <a:ext cx="2118947" cy="2762252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приоритетное применение мер по предупреждению коррупции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 rot="5400000">
            <a:off x="9558292" y="2238860"/>
            <a:ext cx="2118947" cy="2686188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неотвратимость ответственности за совершение коррупционных правонарушений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 flipH="1">
            <a:off x="1134206" y="330817"/>
            <a:ext cx="3244362" cy="1723292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признание, обеспечение и защита основных прав и свобод человека и гражданина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462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 rot="16200000">
            <a:off x="822769" y="1797660"/>
            <a:ext cx="2998908" cy="4067171"/>
          </a:xfrm>
          <a:prstGeom prst="downArrowCallou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спользование системы мер по предупреждению коррупции, по уголовному преследованию лиц, совершивших коррупционные преступления, и по ликвидации последствий коррупционных деяний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 rot="20561779" flipH="1">
            <a:off x="2895259" y="465581"/>
            <a:ext cx="3052800" cy="2145600"/>
          </a:xfrm>
          <a:prstGeom prst="downArrowCallou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ризнание коррупции одной из системных угроз безопасности России</a:t>
            </a:r>
            <a:endParaRPr lang="ru-RU" dirty="0"/>
          </a:p>
        </p:txBody>
      </p:sp>
      <p:sp>
        <p:nvSpPr>
          <p:cNvPr id="8" name="Выноска со стрелкой вниз 7"/>
          <p:cNvSpPr/>
          <p:nvPr/>
        </p:nvSpPr>
        <p:spPr>
          <a:xfrm rot="5400000" flipH="1">
            <a:off x="8436561" y="1826578"/>
            <a:ext cx="2998908" cy="4016665"/>
          </a:xfrm>
          <a:prstGeom prst="downArrowCallou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табильность основных элементов системы мер по противодействию коррупции, закрепленных в Федеральном законе от 25 декабря 2008 г. № 273-ФЗ «О противодействии коррупции»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 rot="918095">
            <a:off x="6375323" y="424884"/>
            <a:ext cx="3052769" cy="2147146"/>
          </a:xfrm>
          <a:prstGeom prst="downArrowCallou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онкретизация антикоррупционных положений на соответствующий период в правовых актах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355809" y="2628192"/>
            <a:ext cx="3571874" cy="2156311"/>
            <a:chOff x="4355809" y="2628192"/>
            <a:chExt cx="3571874" cy="2156311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5809" y="2628192"/>
              <a:ext cx="3571874" cy="215631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355809" y="2976711"/>
              <a:ext cx="357187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Принципы Национальной стратегии противодействия коррупции </a:t>
              </a:r>
              <a:endPara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6" name="Picture 6" descr="Картинки по запросу антикоррупц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1825" y="5010150"/>
            <a:ext cx="6010275" cy="174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антикоррупц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9348" y="24529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7027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0"/>
            <a:ext cx="10209457" cy="1478570"/>
          </a:xfrm>
        </p:spPr>
        <p:txBody>
          <a:bodyPr/>
          <a:lstStyle/>
          <a:p>
            <a:pPr algn="ctr"/>
            <a:r>
              <a:rPr lang="ru-RU" b="1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Специфика основных детерминантов коррупционных преступлений касается: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845041"/>
            <a:ext cx="9905999" cy="35417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 осуществляемой государственной службы должностными лицами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личностной характеристики как государственных гражданских служащих;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контроля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48570">
            <a:off x="9144421" y="4388566"/>
            <a:ext cx="2797132" cy="2097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08737">
            <a:off x="5058506" y="4690106"/>
            <a:ext cx="3429000" cy="193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73602">
            <a:off x="1289539" y="4846083"/>
            <a:ext cx="3080238" cy="1892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2123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профилактика коррупции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7575" y="226377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60682" y="403429"/>
            <a:ext cx="99721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Профилактика коррупционных и иных правонарушений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776044" y="2866290"/>
            <a:ext cx="3198080" cy="3376247"/>
          </a:xfrm>
          <a:prstGeom prst="verticalScroll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говорить об исключении коррупции из процесса становления  новых общественных отношений, как социальной опоры в рыночной сфере.</a:t>
            </a:r>
          </a:p>
        </p:txBody>
      </p:sp>
      <p:sp>
        <p:nvSpPr>
          <p:cNvPr id="8" name="Вертикальный свиток 7"/>
          <p:cNvSpPr/>
          <p:nvPr/>
        </p:nvSpPr>
        <p:spPr>
          <a:xfrm flipH="1">
            <a:off x="7919426" y="2866289"/>
            <a:ext cx="3198080" cy="3376247"/>
          </a:xfrm>
          <a:prstGeom prst="verticalScroll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основного средства борьбы рассматривает материальное вознаграждение, обеспечивающее достойный уровень жизни служащих. </a:t>
            </a:r>
          </a:p>
        </p:txBody>
      </p:sp>
      <p:sp>
        <p:nvSpPr>
          <p:cNvPr id="7" name="Шеврон 6"/>
          <p:cNvSpPr/>
          <p:nvPr/>
        </p:nvSpPr>
        <p:spPr>
          <a:xfrm rot="1696238">
            <a:off x="7295556" y="3890492"/>
            <a:ext cx="870194" cy="888023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Шеврон 9"/>
          <p:cNvSpPr/>
          <p:nvPr/>
        </p:nvSpPr>
        <p:spPr>
          <a:xfrm rot="20161153" flipH="1">
            <a:off x="3714478" y="3905096"/>
            <a:ext cx="870194" cy="888023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216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9314" y="1661745"/>
            <a:ext cx="2826856" cy="1873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Основные направления борьбы с коррупционной </a:t>
            </a:r>
            <a:r>
              <a:rPr lang="ru-RU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преступностью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08007" y="3535728"/>
            <a:ext cx="149469" cy="97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5908006" y="809525"/>
            <a:ext cx="149469" cy="7416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2130740" y="4432993"/>
            <a:ext cx="288000" cy="4680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838741" y="4432993"/>
            <a:ext cx="288000" cy="4680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9472007" y="4432993"/>
            <a:ext cx="288000" cy="4680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80628" y="4926769"/>
            <a:ext cx="3588221" cy="1762572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систематический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количественных и качественных изменений коррупции, а так же определения способов борьбы с ней с учетом реальных социально-экономических и политических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151262" y="4926768"/>
            <a:ext cx="3588221" cy="1762573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 программ борьбы с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коррупцией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7821896" y="4921870"/>
            <a:ext cx="3588221" cy="1772370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специализированная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Картинки по запросу профилактика корруп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4343" y="1762456"/>
            <a:ext cx="2008794" cy="2345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профилактика коррупц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2346" y="1754326"/>
            <a:ext cx="1673241" cy="2347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4552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167" y="136161"/>
            <a:ext cx="9905998" cy="1478570"/>
          </a:xfrm>
        </p:spPr>
        <p:txBody>
          <a:bodyPr>
            <a:noAutofit/>
          </a:bodyPr>
          <a:lstStyle/>
          <a:p>
            <a:pPr algn="ctr"/>
            <a:r>
              <a:rPr lang="ru-RU" sz="5400" b="1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Меры по противодействию коррупции: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24622666"/>
              </p:ext>
            </p:extLst>
          </p:nvPr>
        </p:nvGraphicFramePr>
        <p:xfrm>
          <a:off x="2020644" y="1503485"/>
          <a:ext cx="9906000" cy="5231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46" y="2202658"/>
            <a:ext cx="2203696" cy="3821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67939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616" y="134941"/>
            <a:ext cx="10279795" cy="1478570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Вопросы урегулирования конфликта интересов на государственной и муниципальной службе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190" y="1872761"/>
            <a:ext cx="11148646" cy="4331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конфликтом интересов на государственной или муниципальной службе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понимается ситуация, при которой личная заинтересованность (прямая или косвенная) государственного или муниципального служащего влияет или может повлиять на надлежащее исполнение им должностных (служебных) обязанностей и при которой возникает или может возникнуть противоречие между личной заинтересованностью государственного или муниципального служащего и правами и законными интересами граждан, организаций, общества или государства, способное привести к причинению вреда правам и законным интересам граждан, организаций, общества или государства.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2001322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78903"/>
            <a:ext cx="10446849" cy="1478570"/>
          </a:xfrm>
        </p:spPr>
        <p:txBody>
          <a:bodyPr>
            <a:normAutofit/>
          </a:bodyPr>
          <a:lstStyle/>
          <a:p>
            <a:pPr algn="ctr"/>
            <a:r>
              <a:rPr lang="ru-RU" sz="44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Источниками информации о конфликте интересов могут являться: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73268624"/>
              </p:ext>
            </p:extLst>
          </p:nvPr>
        </p:nvGraphicFramePr>
        <p:xfrm>
          <a:off x="912812" y="1719019"/>
          <a:ext cx="10446849" cy="4514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88823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75945"/>
          </a:xfrm>
        </p:spPr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Антикоррупционное законодательство</a:t>
            </a:r>
            <a:endParaRPr lang="ru-RU" sz="4400" b="1" cap="none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7200827">
            <a:off x="2317451" y="2616154"/>
            <a:ext cx="2204691" cy="465993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1026" y="3852922"/>
            <a:ext cx="4879731" cy="2756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Конвенция Организации Объединенных Наций против коррупции. Принята в г. Нью-Йорке 31.10.2003 Резолюцией 58/4 на 51-ом пленарном заседании 58-ой сессии Генеральной Ассамблеи ООН. </a:t>
            </a:r>
            <a:r>
              <a:rPr lang="ru-RU" dirty="0" err="1" smtClean="0">
                <a:solidFill>
                  <a:schemeClr val="bg1"/>
                </a:solidFill>
              </a:rPr>
              <a:t>Ратифицированна</a:t>
            </a:r>
            <a:r>
              <a:rPr lang="ru-RU" dirty="0" smtClean="0">
                <a:solidFill>
                  <a:schemeClr val="bg1"/>
                </a:solidFill>
              </a:rPr>
              <a:t> Федеральным законом от 8 марта 2006 г. № 40-ФЗ// Российская газета. 2006. № 56. 21 марта. Для Российской Федерации данный документ вступил в силу с 8 июня 2006 г.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50134" y="3852923"/>
            <a:ext cx="4879731" cy="2756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Конвенции Совета Европы «Об уголовной ответственности за коррупцию». Принята в г. Страсбурге 27 января 1999. </a:t>
            </a:r>
            <a:r>
              <a:rPr lang="ru-RU" dirty="0" err="1">
                <a:solidFill>
                  <a:schemeClr val="bg1"/>
                </a:solidFill>
              </a:rPr>
              <a:t>Ратифицированна</a:t>
            </a:r>
            <a:r>
              <a:rPr lang="ru-RU" dirty="0">
                <a:solidFill>
                  <a:schemeClr val="bg1"/>
                </a:solidFill>
              </a:rPr>
              <a:t> Федеральным законом от 25 июля 2006 г.  № 125-ФЗ// Собрание законодательства РФ. №31 (1 ч.). Ст. 3424. 31 июля. с 1 февраля 2007 года// Собрание законодательства РФ. 2009. №20. 18 мая.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62783" y="1075946"/>
            <a:ext cx="6627216" cy="67367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Международно-правовые акты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4399173" flipH="1">
            <a:off x="7434498" y="2616155"/>
            <a:ext cx="2204691" cy="465993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Картинки по запросу оо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40"/>
            <a:ext cx="2150300" cy="182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7623" y="1864496"/>
            <a:ext cx="2236177" cy="1449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9645" y="1991648"/>
            <a:ext cx="1657350" cy="1619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323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405586" y="3903056"/>
            <a:ext cx="3112477" cy="2770306"/>
          </a:xfrm>
          <a:prstGeom prst="round2Diag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осуществлении проверки по вопросам разрешения конфликта интересов на службе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</a:t>
            </a:r>
            <a:endParaRPr lang="ru-RU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 rot="13691926">
            <a:off x="3371714" y="2963846"/>
            <a:ext cx="1380393" cy="914400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 rot="19052354">
            <a:off x="7413784" y="2996520"/>
            <a:ext cx="1380393" cy="914400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 rot="10800000">
            <a:off x="3001834" y="4912143"/>
            <a:ext cx="1380393" cy="914400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 rot="16200000">
            <a:off x="5340411" y="2722850"/>
            <a:ext cx="1380393" cy="914400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7563082" y="4912143"/>
            <a:ext cx="1380393" cy="914400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36331" y="1321458"/>
            <a:ext cx="3109334" cy="205478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 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представленные гражданином или государственным служащим дополнительные </a:t>
            </a:r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endParaRPr lang="ru-RU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637205" y="1551095"/>
            <a:ext cx="2876782" cy="18844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аводить 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у физических лиц и получать от них информацию с их </a:t>
            </a:r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согласия</a:t>
            </a:r>
            <a:endParaRPr lang="ru-RU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988494" y="4256957"/>
            <a:ext cx="3074552" cy="222477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олучать 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гражданина или государственного служащего пояснения по представленным им </a:t>
            </a:r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материалам</a:t>
            </a:r>
            <a:endParaRPr lang="ru-RU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19978" y="4414478"/>
            <a:ext cx="2802886" cy="174746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гражданином или государственным </a:t>
            </a:r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служащим</a:t>
            </a:r>
            <a:endParaRPr lang="ru-RU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128948" y="79366"/>
            <a:ext cx="3894352" cy="237768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Направлять 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установленном порядке запрос в федеральные органы исполнительной власти, уполномоченные на осуществление оперативно-розыскной </a:t>
            </a:r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075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-290146"/>
            <a:ext cx="12192000" cy="1881554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 </a:t>
            </a:r>
            <a:r>
              <a:rPr lang="ru-RU" b="1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целях предотвращения коррупции государственный и муниципальный служащий обязаны: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07831"/>
            <a:ext cx="12191999" cy="575017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ограничения, выполнять обязательства и требования к служебному поведению, не нарушать запреты, установленные законодательством Российской Федерации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предусмотренные законодательством Российской Федерации меры по недопущению любой возможности возникновения у него конфликта интересов, в письменной форме уведомлять своего непосредственного начальника о возникшем конфликте интересов или о возможности его возникновения;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возникновения конфликта интересов служащий имеет право обращаться в комиссию по соблюдению требований к служебному поведению государственных служащих;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представлять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достоверные сведения о своих доходах, расходах, имуществе и обязательствах имущественного характера, а также доходах своих супруги (супруга) и несовершеннолетних детей;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3939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8572" y="429831"/>
            <a:ext cx="9905999" cy="354171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 уведомлять представителя нанимателя о намерении выполнять иную оплачиваемую работу;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нейтральность, исключающую возможность влияния на свою профессиональную служебную деятельность решений политических партий, других общественных объединений, религиозных объединений и иных организаций;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уведомлять представителя нанимателя, органы прокуратуры или другие государственные органы области обо всех случаях обращения к нему каких-либо лиц в целях склонения его к совершению коррупционных правонарушений;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воздерживаться от поведения (высказываний, жестов, действий), которое может быть воспринято окружающими как согласие принять взятку или как просьба о даче взятки.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" y="4064000"/>
            <a:ext cx="4003548" cy="2669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Картинки по запросу антикорруп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2821" y="441086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468" y="4064000"/>
            <a:ext cx="3919156" cy="2598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35918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2429" y="4155832"/>
            <a:ext cx="3780027" cy="2528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193" y="0"/>
            <a:ext cx="10858500" cy="35417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«Концепцией национальной безопасности Российской Федерации»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 отнесена к одной из угроз национальной безопасности страны. Актуализация проблемы и признание необходимости проведения системной антикоррупционной политики на современном этапе развития России не вызывают сомнений. Только комплексным подходом с учетом социальной, политической, экономической обстановки возможно нормирование нетерпимого отношения к коррупции.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058" y="4155833"/>
            <a:ext cx="4010758" cy="2528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79069" y="4155833"/>
            <a:ext cx="3661664" cy="2528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67439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689160" y="82416"/>
            <a:ext cx="6627216" cy="67367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Федеральное законодательство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5756414" y="914218"/>
            <a:ext cx="492705" cy="24621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94649" y="1318556"/>
            <a:ext cx="3216234" cy="162468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РФ принята на всенародном голосовании 12 декабря 1993 г. // Российская газета. 1993. 25 декабря.  В редакции  Федерального конституционного закона от 21 июля 2014 г. № 11-ФКЗ //  Российская газета. 2014. 23 июля. № 163.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337" y="1318556"/>
            <a:ext cx="3965331" cy="201485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Уголовный кодекс Российской Федерации. Федеральный закон № 63-ФЗ. Принят Государственной Думой РФ 24 мая 1996 года. Одобрен Советом Федерации РФ 5 июня 1996 года. Подписан Президентом РФ 13 июня 1996 г. //  Российская газета. 1996. №113. 18 июня. В редакции Федерального закона от 26 июля 2017 г.  №203-ФЗ // Российская газета. 2017. №167. 31 июля.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998930" y="1318556"/>
            <a:ext cx="4154726" cy="263911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Российской Федерации об административных правонарушениях. Федеральный закон РФ от 30 декабря 2001 года № 195-ФЗ.  Принят Государственной Думой РФ 20 декабря 2001 года. Одобрен Советом Федерации РФ 26 декабря 2001 года. Подписан Президентом РФ 30 декабря2001 года. // Собрание законодательства РФ. 2002. № 1(1 ч.). Ст. 1. В редакции Федерального закона от 30 октября 2017 года №310-ФЗ.// Собрание законодательства РФ. 2017. № 45. Ст. 6584. 6 ноября.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2663288" y="914218"/>
            <a:ext cx="492704" cy="24621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8603326" y="914218"/>
            <a:ext cx="492705" cy="24621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2495318" y="2382533"/>
            <a:ext cx="3429337" cy="24621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6098757" y="2391052"/>
            <a:ext cx="3412296" cy="24621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337" y="4554416"/>
            <a:ext cx="5284178" cy="1600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противодействии коррупции. Федеральный закон Российской Федерации от 25 декабря 2008 года №273-ФЗ.  Принят Государственной Думой 19 декабря 2008 года. Одобрен Советом Федерации 22 декабря 2008 года. Подписан Президентом РФ 25 декабря 2008 года. // Российская газета. 2008. №266. 30 декабря. В редакции Федерального закона от 28 декабря 2016 г. №505-ФЗ // Российская газета. 2017. №1. 9 января.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658113" y="4553329"/>
            <a:ext cx="5495542" cy="16012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государственной гражданской службе Российской Федерации. Федеральный закон от 27 июля 2004 года № 79-ФЗ. Принят Государственной Думой 7 июля 2004 года. Одобрен Советом Федерации15 июля 2004 года. Подписан Президентом РФ 27 июля 2008 года.// Российская газета. 2004. №162. 31июля. В редакции Федерального закона 29 июля 2017 года №275-ФЗ // Российская газета. 2017. №172. 4 августа.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14062" y="4095736"/>
            <a:ext cx="7177408" cy="1269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2218900" y="4201424"/>
            <a:ext cx="457593" cy="24621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9310480" y="4201424"/>
            <a:ext cx="457592" cy="24621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4692314" y="5470844"/>
            <a:ext cx="2628000" cy="1269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074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5679182" y="242535"/>
            <a:ext cx="612000" cy="1269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96478" y="485071"/>
            <a:ext cx="7177408" cy="1269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2234213" y="590760"/>
            <a:ext cx="457593" cy="24621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9300175" y="590759"/>
            <a:ext cx="457593" cy="24621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508" y="1011116"/>
            <a:ext cx="5284178" cy="195189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антикоррупционной экспертизе нормативных правовых актов и проектов нормативных правовых актов. Федеральный закон от 17 июля 2009 года №172-ФЗ. Принят Государственной Думой 3 июля 2009 года. Одобрен Советом Федерации 7 июля 2009 года. Подписан Президентом РФ 17 июля 2009 года. // Российская газета. 2009. №133. 22 июля. В редакции Федерального закона от 21 октября 2013 года №279-ФЗ// Российская газета. 2013. №238. 23октября.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63775" y="1011116"/>
            <a:ext cx="5284178" cy="195189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муниципальной службе в Российской Федерации. Федеральный закон от 2 марта 2007 года №25-ФЗ. Принят Государственной Думой 7 февраля 2007 года. Одобрен Советом Федерации 21 февраля 2007 года. Подписан Президентом РФ 2 марта 2007 года.// Российская газета. 2007. №47. 7 марта. В редакции Федерального закона 26 июля 2017 года № 192-ФЗ// Российская газета. 2017. №167. 31 июля.</a:t>
            </a:r>
          </a:p>
          <a:p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1119" y="3651007"/>
            <a:ext cx="4048125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Картинки по запросу международные ак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6783" y="4402258"/>
            <a:ext cx="2860187" cy="28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артинки по запросу международные ак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402258"/>
            <a:ext cx="2860187" cy="28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5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19882" y="135170"/>
            <a:ext cx="7571463" cy="108696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Нормативно-правовые акты субъектов Российской Федерации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5400000">
            <a:off x="5668491" y="1345376"/>
            <a:ext cx="492705" cy="246215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7589" y="1723629"/>
            <a:ext cx="3534507" cy="12045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Оренбургской области от 15 сентября 2008 года № 2369/497-IV-ОЗ «О профилактике коррупции в Оренбургской области»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1567" y="1723629"/>
            <a:ext cx="3370934" cy="12045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    Оренбургской       области от 30 декабря 2005 года № 2893/518-III-ОЗ «О государственной гражданской службе Оренбургской области»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47185" y="1706381"/>
            <a:ext cx="3370934" cy="12045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Оренбургской области от 12 сентября 2000 года № 660/185-ОЗ «О стаже государственной (муниципальной) службы Оренбургской области»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2514655" y="1349772"/>
            <a:ext cx="492705" cy="246215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9165808" y="1341149"/>
            <a:ext cx="492705" cy="246215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6433180" y="2633419"/>
            <a:ext cx="3060000" cy="246215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49247" y="3697725"/>
            <a:ext cx="1548000" cy="12692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2268440" y="3823224"/>
            <a:ext cx="492705" cy="246215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7923" y="4190430"/>
            <a:ext cx="5486400" cy="245655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Оренбургской области от 9 ноября 2009 года № 3218/734-IV-ОЗ  «Об утверждении Положения о предоставлении гражданами, претендующими на замещение государственных должностей Оренбургской области, и лицами, замещающими государственные должности Оренбургской области, сведений о доходах, об имуществе и обязательствах имущественного характера и Положения о предоставлении гражданами, претендующими на замещение должностей государственной гражданской службы Оренбургской области, и государственными служащими Оренбургской области сведений о доходах, об имуществе и обязательствах имущественного характера»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96629" y="4308904"/>
            <a:ext cx="3370934" cy="175091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Оренбургской области от 18.11.2011 №576/149-V-ОЗ «О комиссиях по соблюдению требований к служебному поведению государственных гражданских служащих Оренбургской области и урегулированию конфликта интересов».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7701" y="3231291"/>
            <a:ext cx="2648402" cy="3415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 rot="5400000">
            <a:off x="2644211" y="2465190"/>
            <a:ext cx="2592000" cy="12692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07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832" y="543778"/>
            <a:ext cx="10533184" cy="51712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злоупотребление 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третьих лиц либо незаконное предоставление такой выгоды указанному лицу другими физическими лицами, в интересах или от имени юридического лица.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1647" y="4234082"/>
            <a:ext cx="3484686" cy="243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3545" y="4234082"/>
            <a:ext cx="2894136" cy="243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92" y="4234082"/>
            <a:ext cx="3405187" cy="243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1880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451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54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Формы коррупции 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65994" y="1692519"/>
            <a:ext cx="3701561" cy="1147395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К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оррупционные проявления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199669" y="3977058"/>
            <a:ext cx="3701561" cy="1113688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К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оррупционные преступления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813431" y="1692520"/>
            <a:ext cx="3701561" cy="1081454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К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оррупционные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 проступки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3496" y="3288323"/>
            <a:ext cx="3956538" cy="2637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2664" y="1327637"/>
            <a:ext cx="3235569" cy="2426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925" y="3288323"/>
            <a:ext cx="3871546" cy="2637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1834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34" y="293203"/>
            <a:ext cx="11939954" cy="1478570"/>
          </a:xfrm>
        </p:spPr>
        <p:txBody>
          <a:bodyPr>
            <a:noAutofit/>
          </a:bodyPr>
          <a:lstStyle/>
          <a:p>
            <a:pPr algn="ctr"/>
            <a:r>
              <a:rPr lang="ru-RU" sz="54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Юридическая </a:t>
            </a:r>
            <a:r>
              <a:rPr lang="ru-RU" sz="5400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ответственность </a:t>
            </a:r>
            <a:r>
              <a:rPr lang="ru-RU" sz="54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 коррупционные правонарушения: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280" y="2117954"/>
            <a:ext cx="9905999" cy="45117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Материальная 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(гражданско-правовая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Дисциплинарная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Административная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Уголовная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2161" y="1958701"/>
            <a:ext cx="2225919" cy="1445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6136" y="2851178"/>
            <a:ext cx="2225919" cy="1356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6786" y="3976387"/>
            <a:ext cx="2447068" cy="136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81470" y="5137068"/>
            <a:ext cx="2827094" cy="1493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524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19882" y="135170"/>
            <a:ext cx="7571463" cy="108696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Виды коррупционных преступлений УК РФ: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3847888" y="3166131"/>
            <a:ext cx="4500000" cy="612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7670899" y="1423076"/>
            <a:ext cx="3701561" cy="570764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285.1. Нецелевое расходование бюджетных средств</a:t>
            </a:r>
            <a:endParaRPr lang="ru-RU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7670898" y="2189104"/>
            <a:ext cx="3701561" cy="655209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285.3. Внесение в единые государственные реестры заведомо недостоверных сведений</a:t>
            </a:r>
            <a:endParaRPr lang="ru-RU" sz="1400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7670897" y="2960815"/>
            <a:ext cx="3701561" cy="570764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288. Присвоение полномочий должностного лица</a:t>
            </a:r>
            <a:endParaRPr lang="ru-RU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7670896" y="3726844"/>
            <a:ext cx="3701561" cy="570764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290. Получение взятки</a:t>
            </a:r>
            <a:endParaRPr lang="ru-RU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838761" y="5258902"/>
            <a:ext cx="3701561" cy="570764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291.2. Мелкое взяточничество</a:t>
            </a:r>
            <a:endParaRPr lang="ru-RU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831044" y="4492873"/>
            <a:ext cx="3701561" cy="570764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291. Дача взятки</a:t>
            </a:r>
            <a:endParaRPr lang="ru-RU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838761" y="3726844"/>
            <a:ext cx="3701561" cy="570764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289. Незаконное участие в предпринимательской деятельности</a:t>
            </a:r>
            <a:endParaRPr lang="ru-RU" sz="1600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838762" y="2960815"/>
            <a:ext cx="3701561" cy="570764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286. Превышение должностных полномочий</a:t>
            </a:r>
            <a:endParaRPr lang="ru-RU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838763" y="2194786"/>
            <a:ext cx="3701561" cy="649528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285.2. Нецелевое расходование средств государственных внебюджетных фондов</a:t>
            </a:r>
            <a:endParaRPr lang="ru-RU" sz="1400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838764" y="1428757"/>
            <a:ext cx="3701561" cy="570764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285. Злоупотребление должностными полномочиями</a:t>
            </a:r>
            <a:endParaRPr lang="ru-RU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7678619" y="4492873"/>
            <a:ext cx="3701561" cy="570764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291.1. Посредничество во взяточничестве</a:t>
            </a:r>
            <a:endParaRPr lang="ru-RU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7670895" y="5292749"/>
            <a:ext cx="3701561" cy="570764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292. Служебный подлог</a:t>
            </a:r>
            <a:endParaRPr lang="ru-RU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413238" y="6156410"/>
            <a:ext cx="11403624" cy="570764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292.1. Незаконная выдача паспорта гражданина Российской Федерации, а равно внесение заведомо ложных сведений в документы, повлекшее незаконное приобретение гражданства Российской Федерации</a:t>
            </a:r>
            <a:endParaRPr lang="ru-RU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6403888" y="1548875"/>
            <a:ext cx="1260000" cy="38301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flipH="1">
            <a:off x="4531888" y="2269857"/>
            <a:ext cx="1260000" cy="38301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flipH="1">
            <a:off x="4531886" y="3075383"/>
            <a:ext cx="1260000" cy="38301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flipH="1">
            <a:off x="4531277" y="3846961"/>
            <a:ext cx="1260000" cy="38301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flipH="1">
            <a:off x="4531277" y="4545358"/>
            <a:ext cx="1260000" cy="38301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flipH="1">
            <a:off x="4524523" y="5330150"/>
            <a:ext cx="1260000" cy="38301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10800000">
            <a:off x="4530665" y="1548875"/>
            <a:ext cx="1260000" cy="38301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6403171" y="3065294"/>
            <a:ext cx="1260000" cy="38301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6410895" y="3829102"/>
            <a:ext cx="1260000" cy="38301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6411253" y="4612991"/>
            <a:ext cx="1260000" cy="38301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6403171" y="5343135"/>
            <a:ext cx="1260000" cy="38301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16200000" flipH="1">
            <a:off x="5899888" y="5728624"/>
            <a:ext cx="396000" cy="38301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6410895" y="2269857"/>
            <a:ext cx="1260000" cy="38301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83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381</TotalTime>
  <Words>1917</Words>
  <Application>Microsoft Office PowerPoint</Application>
  <PresentationFormat>Произвольный</PresentationFormat>
  <Paragraphs>107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Контур</vt:lpstr>
      <vt:lpstr>Противодействие коррупции на государственной и муниципальной службе </vt:lpstr>
      <vt:lpstr>Антикоррупционное законодательство</vt:lpstr>
      <vt:lpstr>Слайд 3</vt:lpstr>
      <vt:lpstr>Слайд 4</vt:lpstr>
      <vt:lpstr>Слайд 5</vt:lpstr>
      <vt:lpstr>Слайд 6</vt:lpstr>
      <vt:lpstr>Формы коррупции </vt:lpstr>
      <vt:lpstr>Юридическая ответственность за коррупционные правонарушения: </vt:lpstr>
      <vt:lpstr>Слайд 9</vt:lpstr>
      <vt:lpstr>Коррупция подрывает принцип верховенства закона и ослабляет институциональные основы политической стабильности, социальное единство и затрудняет экономическое развитие: </vt:lpstr>
      <vt:lpstr>Слайд 11</vt:lpstr>
      <vt:lpstr>Слайд 12</vt:lpstr>
      <vt:lpstr>Слайд 13</vt:lpstr>
      <vt:lpstr>Специфика основных детерминантов коррупционных преступлений касается:</vt:lpstr>
      <vt:lpstr>Слайд 15</vt:lpstr>
      <vt:lpstr>Слайд 16</vt:lpstr>
      <vt:lpstr>Меры по противодействию коррупции:</vt:lpstr>
      <vt:lpstr>Вопросы урегулирования конфликта интересов на государственной и муниципальной службе</vt:lpstr>
      <vt:lpstr>Источниками информации о конфликте интересов могут являться:</vt:lpstr>
      <vt:lpstr>Слайд 20</vt:lpstr>
      <vt:lpstr>В целях предотвращения коррупции государственный и муниципальный служащий обязаны: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Противодействие коррупции на государственной и муниципальной службе</dc:title>
  <dc:creator>Максим Русинов</dc:creator>
  <cp:lastModifiedBy>Елена В. Дементьева</cp:lastModifiedBy>
  <cp:revision>39</cp:revision>
  <dcterms:created xsi:type="dcterms:W3CDTF">2017-11-21T13:59:32Z</dcterms:created>
  <dcterms:modified xsi:type="dcterms:W3CDTF">2017-12-08T06:02:31Z</dcterms:modified>
</cp:coreProperties>
</file>